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8" r:id="rId1"/>
  </p:sldMasterIdLst>
  <p:notesMasterIdLst>
    <p:notesMasterId r:id="rId27"/>
  </p:notesMasterIdLst>
  <p:sldIdLst>
    <p:sldId id="257" r:id="rId2"/>
    <p:sldId id="352" r:id="rId3"/>
    <p:sldId id="353"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259" r:id="rId26"/>
  </p:sldIdLst>
  <p:sldSz cx="9144000" cy="5143500" type="screen16x9"/>
  <p:notesSz cx="6858000" cy="9144000"/>
  <p:embeddedFontLst>
    <p:embeddedFont>
      <p:font typeface="Montserrat" panose="00000500000000000000" pitchFamily="2"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6370E3-156A-4532-8C58-AFF94BB04F55}">
          <p14:sldIdLst>
            <p14:sldId id="257"/>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2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A8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50" autoAdjust="0"/>
    <p:restoredTop sz="73429" autoAdjust="0"/>
  </p:normalViewPr>
  <p:slideViewPr>
    <p:cSldViewPr snapToGrid="0">
      <p:cViewPr varScale="1">
        <p:scale>
          <a:sx n="80" d="100"/>
          <a:sy n="80" d="100"/>
        </p:scale>
        <p:origin x="1051"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Hi everyone, </a:t>
            </a:r>
            <a:r>
              <a:rPr lang="en-US" dirty="0" err="1"/>
              <a:t>Im</a:t>
            </a:r>
            <a:r>
              <a:rPr lang="en-US" dirty="0"/>
              <a:t> Aditi and today I’ll be presenting our work on on-device </a:t>
            </a:r>
            <a:r>
              <a:rPr lang="en-US" dirty="0" err="1"/>
              <a:t>cpu</a:t>
            </a:r>
            <a:r>
              <a:rPr lang="en-US" dirty="0"/>
              <a:t> scheduling for robotics. This work was done during my Masters and is in collab with folks at UIUC.</a:t>
            </a:r>
          </a:p>
        </p:txBody>
      </p:sp>
    </p:spTree>
    <p:extLst>
      <p:ext uri="{BB962C8B-B14F-4D97-AF65-F5344CB8AC3E}">
        <p14:creationId xmlns:p14="http://schemas.microsoft.com/office/powerpoint/2010/main" val="2754742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Sadly, in current robotics development frameworks like ROS, this CPU scheduling is left </a:t>
            </a:r>
            <a:r>
              <a:rPr lang="en-US" dirty="0" err="1"/>
              <a:t>upto</a:t>
            </a:r>
            <a:r>
              <a:rPr lang="en-US" dirty="0"/>
              <a:t> the app developer, meaning that the developer has to manually tune the node exec rates as well as the </a:t>
            </a:r>
            <a:r>
              <a:rPr lang="en-US" dirty="0" err="1"/>
              <a:t>cpu</a:t>
            </a:r>
            <a:r>
              <a:rPr lang="en-US" dirty="0"/>
              <a:t> allocation for their application. </a:t>
            </a:r>
          </a:p>
          <a:p>
            <a:pPr marL="0" lvl="0" indent="0" algn="l" rtl="0">
              <a:spcBef>
                <a:spcPts val="0"/>
              </a:spcBef>
              <a:spcAft>
                <a:spcPts val="0"/>
              </a:spcAft>
              <a:buNone/>
            </a:pPr>
            <a:r>
              <a:rPr lang="en-US" dirty="0"/>
              <a:t>Not only does this increase the development burden, it can actually lead to suboptimal scheduling - as we will see in our results, a manually tuned config for Nav2d is actually unable to avoid collisions with dynamic obstacles.</a:t>
            </a:r>
          </a:p>
        </p:txBody>
      </p:sp>
    </p:spTree>
    <p:extLst>
      <p:ext uri="{BB962C8B-B14F-4D97-AF65-F5344CB8AC3E}">
        <p14:creationId xmlns:p14="http://schemas.microsoft.com/office/powerpoint/2010/main" val="54513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where our contribution comes in – our system Catan automates CPU scheduling for robotics applications so as to meet the application’s goals. With Catan, developers don’t have to worry about CPU mgmt. – we require only high-level inputs about </a:t>
            </a:r>
            <a:r>
              <a:rPr lang="en-US" dirty="0" err="1"/>
              <a:t>appln</a:t>
            </a:r>
            <a:r>
              <a:rPr lang="en-US" dirty="0"/>
              <a:t> requirements.</a:t>
            </a:r>
          </a:p>
          <a:p>
            <a:pPr marL="158750" indent="0">
              <a:buNone/>
            </a:pPr>
            <a:r>
              <a:rPr lang="en-US" dirty="0"/>
              <a:t>And, since our system takes into account </a:t>
            </a:r>
            <a:r>
              <a:rPr lang="en-US" dirty="0" err="1"/>
              <a:t>appln</a:t>
            </a:r>
            <a:r>
              <a:rPr lang="en-US" dirty="0"/>
              <a:t> goals for scheduling, we are able to get better schedules – as we’ll see in our results, we achieve 8x better collision avoidance than manually tuned config for Nav2d.</a:t>
            </a:r>
          </a:p>
        </p:txBody>
      </p:sp>
    </p:spTree>
    <p:extLst>
      <p:ext uri="{BB962C8B-B14F-4D97-AF65-F5344CB8AC3E}">
        <p14:creationId xmlns:p14="http://schemas.microsoft.com/office/powerpoint/2010/main" val="1227540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Since this is an old problem, there has been a lot of work in automating CPU sched for robotics but it all falls short on 3 challenges that I will now discuss.</a:t>
            </a:r>
          </a:p>
        </p:txBody>
      </p:sp>
    </p:spTree>
    <p:extLst>
      <p:ext uri="{BB962C8B-B14F-4D97-AF65-F5344CB8AC3E}">
        <p14:creationId xmlns:p14="http://schemas.microsoft.com/office/powerpoint/2010/main" val="125963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first challenge is that we must </a:t>
            </a:r>
            <a:r>
              <a:rPr lang="en-US" sz="1100" dirty="0"/>
              <a:t>automatically </a:t>
            </a:r>
            <a:r>
              <a:rPr lang="en-US" dirty="0"/>
              <a:t>co-optimize all 3 dimensions simultaneously, based on </a:t>
            </a:r>
            <a:r>
              <a:rPr lang="en-US" dirty="0" err="1"/>
              <a:t>appln</a:t>
            </a:r>
            <a:r>
              <a:rPr lang="en-US" dirty="0"/>
              <a:t> goals. Specifically, we need to configure the spatial core allocation: meaning which nodes can run on which cores, we then we need to configure temporal </a:t>
            </a:r>
            <a:r>
              <a:rPr lang="en-US" dirty="0" err="1"/>
              <a:t>cpu</a:t>
            </a:r>
            <a:r>
              <a:rPr lang="en-US" dirty="0"/>
              <a:t> </a:t>
            </a:r>
            <a:r>
              <a:rPr lang="en-US" dirty="0" err="1"/>
              <a:t>allocn</a:t>
            </a:r>
            <a:r>
              <a:rPr lang="en-US" dirty="0"/>
              <a:t>: meaning how much CPU time does each node get, and last, we also need to simultaneously tune the </a:t>
            </a:r>
            <a:r>
              <a:rPr lang="en-US" dirty="0" err="1"/>
              <a:t>execn</a:t>
            </a:r>
            <a:r>
              <a:rPr lang="en-US" dirty="0"/>
              <a:t> rate or frequency at which each node should be run.</a:t>
            </a:r>
          </a:p>
          <a:p>
            <a:pPr marL="0" lvl="0" indent="0" algn="l" rtl="0">
              <a:spcBef>
                <a:spcPts val="0"/>
              </a:spcBef>
              <a:spcAft>
                <a:spcPts val="0"/>
              </a:spcAft>
              <a:buNone/>
            </a:pPr>
            <a:r>
              <a:rPr lang="en-US" dirty="0"/>
              <a:t>No prior work achieves this, they either take </a:t>
            </a:r>
            <a:r>
              <a:rPr lang="en-US" sz="1100" dirty="0"/>
              <a:t>execution rates Or spatial allocation as input.</a:t>
            </a:r>
            <a:endParaRPr lang="en-US" dirty="0"/>
          </a:p>
        </p:txBody>
      </p:sp>
    </p:spTree>
    <p:extLst>
      <p:ext uri="{BB962C8B-B14F-4D97-AF65-F5344CB8AC3E}">
        <p14:creationId xmlns:p14="http://schemas.microsoft.com/office/powerpoint/2010/main" val="382780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2</a:t>
            </a:r>
            <a:r>
              <a:rPr lang="en-US" baseline="30000" dirty="0"/>
              <a:t>nd</a:t>
            </a:r>
            <a:r>
              <a:rPr lang="en-US" dirty="0"/>
              <a:t> challenge is handling variability in compute usage. Here, we have plotted the compute usage of the Global planner node on y-axis, in seconds, and we observe that, as time goes by (x-axis), the robot explores a larger area, and the GP takes longer to run. </a:t>
            </a:r>
          </a:p>
          <a:p>
            <a:pPr marL="0" lvl="0" indent="0" algn="l" rtl="0">
              <a:spcBef>
                <a:spcPts val="0"/>
              </a:spcBef>
              <a:spcAft>
                <a:spcPts val="0"/>
              </a:spcAft>
              <a:buNone/>
            </a:pPr>
            <a:r>
              <a:rPr lang="en-US" dirty="0"/>
              <a:t>But, most prior works assume that the compute usage of each component is constant, this can be suboptimal, e.g. if we provision based on worst case exec time, we’ll run GP at low rate: meaning that we’ll have stale trajectories in the beginning &amp; that the CPU would be under-utilized in 1</a:t>
            </a:r>
            <a:r>
              <a:rPr lang="en-US" baseline="30000" dirty="0"/>
              <a:t>st</a:t>
            </a:r>
            <a:r>
              <a:rPr lang="en-US" dirty="0"/>
              <a:t> half, on the other hand, if we provision for the best case i.e. running at high rate: we’ll overload the CPU in the 2</a:t>
            </a:r>
            <a:r>
              <a:rPr lang="en-US" baseline="30000" dirty="0"/>
              <a:t>nd</a:t>
            </a:r>
            <a:r>
              <a:rPr lang="en-US" dirty="0"/>
              <a:t> half. Hence, its important to model this variability while managing CPU.</a:t>
            </a:r>
          </a:p>
        </p:txBody>
      </p:sp>
    </p:spTree>
    <p:extLst>
      <p:ext uri="{BB962C8B-B14F-4D97-AF65-F5344CB8AC3E}">
        <p14:creationId xmlns:p14="http://schemas.microsoft.com/office/powerpoint/2010/main" val="296205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3</a:t>
            </a:r>
            <a:r>
              <a:rPr lang="en-US" baseline="30000" dirty="0"/>
              <a:t>rd</a:t>
            </a:r>
            <a:r>
              <a:rPr lang="en-US" dirty="0"/>
              <a:t> challenge is about handling varying CPU availability. It is quite common for robots to either turn off a core or to reduce the </a:t>
            </a:r>
            <a:r>
              <a:rPr lang="en-US" dirty="0" err="1"/>
              <a:t>freq</a:t>
            </a:r>
            <a:r>
              <a:rPr lang="en-US" dirty="0"/>
              <a:t> of all </a:t>
            </a:r>
            <a:r>
              <a:rPr lang="en-US" dirty="0" err="1"/>
              <a:t>cpu</a:t>
            </a:r>
            <a:r>
              <a:rPr lang="en-US" dirty="0"/>
              <a:t> cores to save battery. But, none of the prior works handle this.</a:t>
            </a:r>
          </a:p>
        </p:txBody>
      </p:sp>
    </p:spTree>
    <p:extLst>
      <p:ext uri="{BB962C8B-B14F-4D97-AF65-F5344CB8AC3E}">
        <p14:creationId xmlns:p14="http://schemas.microsoft.com/office/powerpoint/2010/main" val="4151823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lvl="0" indent="0" algn="l" rtl="0">
              <a:spcBef>
                <a:spcPts val="0"/>
              </a:spcBef>
              <a:spcAft>
                <a:spcPts val="0"/>
              </a:spcAft>
              <a:buSzPts val="1800"/>
              <a:buNone/>
            </a:pPr>
            <a:r>
              <a:rPr lang="en-US" dirty="0"/>
              <a:t>Our system, Catan, is able to solve all these 3 challenges. </a:t>
            </a:r>
          </a:p>
        </p:txBody>
      </p:sp>
    </p:spTree>
    <p:extLst>
      <p:ext uri="{BB962C8B-B14F-4D97-AF65-F5344CB8AC3E}">
        <p14:creationId xmlns:p14="http://schemas.microsoft.com/office/powerpoint/2010/main" val="3330400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dirty="0"/>
              <a:t>Lets see how - This diagram shows an overview of our system:  </a:t>
            </a: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dirty="0"/>
              <a:t>Catan Takes the Application performance goals as input – and these goals are represented in terms of low-level metrics, e.g. collision avoidance can be expressed as requiring low </a:t>
            </a:r>
            <a:r>
              <a:rPr lang="en-US" dirty="0" err="1"/>
              <a:t>lat</a:t>
            </a:r>
            <a:r>
              <a:rPr lang="en-US" dirty="0"/>
              <a:t> &amp; </a:t>
            </a:r>
            <a:r>
              <a:rPr lang="en-US" dirty="0" err="1"/>
              <a:t>tput</a:t>
            </a:r>
            <a:r>
              <a:rPr lang="en-US" dirty="0"/>
              <a:t> for the chain s-LM-LP. </a:t>
            </a: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dirty="0"/>
              <a:t>Catan then automatically computes the right CPU schedule, by formulating a 2-stage constrained optimization problem: S-I solves for spatial </a:t>
            </a:r>
            <a:r>
              <a:rPr lang="en-US" dirty="0" err="1"/>
              <a:t>alloc</a:t>
            </a:r>
            <a:r>
              <a:rPr lang="en-US" dirty="0"/>
              <a:t> and S-II solves for temporal </a:t>
            </a:r>
            <a:r>
              <a:rPr lang="en-US" dirty="0" err="1"/>
              <a:t>alloc</a:t>
            </a:r>
            <a:r>
              <a:rPr lang="en-US" dirty="0"/>
              <a:t> and node exec rates.</a:t>
            </a:r>
          </a:p>
          <a:p>
            <a:pPr marL="114300" lvl="0" indent="0" algn="l" rtl="0">
              <a:spcBef>
                <a:spcPts val="0"/>
              </a:spcBef>
              <a:spcAft>
                <a:spcPts val="0"/>
              </a:spcAft>
              <a:buSzPts val="1800"/>
              <a:buNone/>
            </a:pPr>
            <a:r>
              <a:rPr lang="en-US" dirty="0"/>
              <a:t>Its able to meet the dynamicity challenge by continuously tracking the compute usage of each node and the compute availability, and then dynamically re-solving the 2 optimization problems to update the CPU schedule.</a:t>
            </a:r>
          </a:p>
          <a:p>
            <a:pPr marL="114300" lvl="0" indent="0" algn="l" rtl="0">
              <a:spcBef>
                <a:spcPts val="0"/>
              </a:spcBef>
              <a:spcAft>
                <a:spcPts val="0"/>
              </a:spcAft>
              <a:buSzPts val="1800"/>
              <a:buNone/>
            </a:pPr>
            <a:r>
              <a:rPr lang="en-US" dirty="0"/>
              <a:t>More details of our design can be found in our paper.</a:t>
            </a:r>
          </a:p>
        </p:txBody>
      </p:sp>
    </p:spTree>
    <p:extLst>
      <p:ext uri="{BB962C8B-B14F-4D97-AF65-F5344CB8AC3E}">
        <p14:creationId xmlns:p14="http://schemas.microsoft.com/office/powerpoint/2010/main" val="3441437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Starting with the setup for our evaluation – we implemented our scheduler as a node in ROS over </a:t>
            </a:r>
            <a:r>
              <a:rPr lang="en-US" dirty="0" err="1"/>
              <a:t>linux</a:t>
            </a:r>
            <a:r>
              <a:rPr lang="en-US" dirty="0"/>
              <a:t>.</a:t>
            </a:r>
          </a:p>
        </p:txBody>
      </p:sp>
    </p:spTree>
    <p:extLst>
      <p:ext uri="{BB962C8B-B14F-4D97-AF65-F5344CB8AC3E}">
        <p14:creationId xmlns:p14="http://schemas.microsoft.com/office/powerpoint/2010/main" val="1486355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Simulated P3at robot in Stage, which is a popular 2d simulator.</a:t>
            </a:r>
          </a:p>
        </p:txBody>
      </p:sp>
    </p:spTree>
    <p:extLst>
      <p:ext uri="{BB962C8B-B14F-4D97-AF65-F5344CB8AC3E}">
        <p14:creationId xmlns:p14="http://schemas.microsoft.com/office/powerpoint/2010/main" val="4052947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start with an observation that, most low-cost robots have limited CPU resources as they use small on-board chips E.g. </a:t>
            </a:r>
            <a:r>
              <a:rPr lang="en-US" dirty="0" err="1"/>
              <a:t>LocoBot</a:t>
            </a:r>
            <a:r>
              <a:rPr lang="en-US" dirty="0"/>
              <a:t> and p3At both run on a 2-core Intel processor.</a:t>
            </a:r>
          </a:p>
          <a:p>
            <a:endParaRPr lang="en-US" dirty="0"/>
          </a:p>
        </p:txBody>
      </p:sp>
    </p:spTree>
    <p:extLst>
      <p:ext uri="{BB962C8B-B14F-4D97-AF65-F5344CB8AC3E}">
        <p14:creationId xmlns:p14="http://schemas.microsoft.com/office/powerpoint/2010/main" val="917476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terms of the baseline, we compare catan to the default or manually-tuned configuration of Nav2d, wherein the </a:t>
            </a:r>
            <a:r>
              <a:rPr lang="en-US" dirty="0" err="1"/>
              <a:t>execn</a:t>
            </a:r>
            <a:r>
              <a:rPr lang="en-US" dirty="0"/>
              <a:t> rates are set by the developer for all the nodes in the nav2d </a:t>
            </a:r>
            <a:r>
              <a:rPr lang="en-US" dirty="0" err="1"/>
              <a:t>dag</a:t>
            </a:r>
            <a:r>
              <a:rPr lang="en-US" dirty="0"/>
              <a:t>.</a:t>
            </a:r>
          </a:p>
          <a:p>
            <a:pPr marL="158750" indent="0">
              <a:buNone/>
            </a:pPr>
            <a:r>
              <a:rPr lang="en-US" dirty="0"/>
              <a:t>Temporal CPU </a:t>
            </a:r>
            <a:r>
              <a:rPr lang="en-US" dirty="0" err="1"/>
              <a:t>allocn</a:t>
            </a:r>
            <a:r>
              <a:rPr lang="en-US" dirty="0"/>
              <a:t> is left to </a:t>
            </a:r>
            <a:r>
              <a:rPr lang="en-US" dirty="0" err="1"/>
              <a:t>linux</a:t>
            </a:r>
            <a:r>
              <a:rPr lang="en-US" dirty="0"/>
              <a:t>, which uses its default policy of CFS – i.e. all nodes get an equal share of the CPU. We wont discuss spatial </a:t>
            </a:r>
            <a:r>
              <a:rPr lang="en-US" dirty="0" err="1"/>
              <a:t>allocn</a:t>
            </a:r>
            <a:r>
              <a:rPr lang="en-US" dirty="0"/>
              <a:t> results today.</a:t>
            </a:r>
          </a:p>
        </p:txBody>
      </p:sp>
    </p:spTree>
    <p:extLst>
      <p:ext uri="{BB962C8B-B14F-4D97-AF65-F5344CB8AC3E}">
        <p14:creationId xmlns:p14="http://schemas.microsoft.com/office/powerpoint/2010/main" val="2388049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start with the results: for evaluating collision avoidance, we simulated the robot on this map with 2 dynamic obstacles (blue squares), we run it 40 times. </a:t>
            </a:r>
          </a:p>
          <a:p>
            <a:pPr marL="158750" indent="0">
              <a:buNone/>
            </a:pPr>
            <a:r>
              <a:rPr lang="en-US" dirty="0"/>
              <a:t>What We see is that, when the default config is used, the robot ends up colliding with an obstacle in 23 runs out of 40,! Whereas, when Catan is used, the robot has a collision only 3 times out of 40 : giving an almost 8x improvement in collision avoidance. </a:t>
            </a:r>
          </a:p>
        </p:txBody>
      </p:sp>
    </p:spTree>
    <p:extLst>
      <p:ext uri="{BB962C8B-B14F-4D97-AF65-F5344CB8AC3E}">
        <p14:creationId xmlns:p14="http://schemas.microsoft.com/office/powerpoint/2010/main" val="1604583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evaluating trajectory planning,:, we simulate the robot on this map with no dynamic obstacles and a large area - we run it 20 times, and the metric we consider is odometry staleness at NC, which represents how stale is the robot position being used to generate the robot’s path.</a:t>
            </a:r>
          </a:p>
          <a:p>
            <a:pPr marL="158750" indent="0">
              <a:buNone/>
            </a:pPr>
            <a:r>
              <a:rPr lang="en-US" dirty="0"/>
              <a:t>We have the results On the right, with the time since robot’s exploration start on x-axis, and on y-axis, we have the median odometry staleness at NC across 20runs. We observe that Catan (green line) consistently achieves lower staleness as compared to the default – </a:t>
            </a:r>
            <a:r>
              <a:rPr lang="en-US" dirty="0" err="1"/>
              <a:t>upto</a:t>
            </a:r>
            <a:r>
              <a:rPr lang="en-US" dirty="0"/>
              <a:t> 9x at some points.</a:t>
            </a:r>
          </a:p>
        </p:txBody>
      </p:sp>
    </p:spTree>
    <p:extLst>
      <p:ext uri="{BB962C8B-B14F-4D97-AF65-F5344CB8AC3E}">
        <p14:creationId xmlns:p14="http://schemas.microsoft.com/office/powerpoint/2010/main" val="3480420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More results </a:t>
            </a:r>
            <a:r>
              <a:rPr lang="en-US" dirty="0" err="1"/>
              <a:t>iin</a:t>
            </a:r>
            <a:r>
              <a:rPr lang="en-US" dirty="0"/>
              <a:t> the paper – for Nav2d, we evaluate Catan’s overheads, we see how Catan handles compute usage variability, and varying #cores. In our </a:t>
            </a:r>
            <a:r>
              <a:rPr lang="en-US" dirty="0" err="1"/>
              <a:t>arXiv</a:t>
            </a:r>
            <a:r>
              <a:rPr lang="en-US" dirty="0"/>
              <a:t> paper, we have results for 2 more applications – a. face tracking robot and b. a VR headset (running on ILLIXR)</a:t>
            </a:r>
          </a:p>
        </p:txBody>
      </p:sp>
    </p:spTree>
    <p:extLst>
      <p:ext uri="{BB962C8B-B14F-4D97-AF65-F5344CB8AC3E}">
        <p14:creationId xmlns:p14="http://schemas.microsoft.com/office/powerpoint/2010/main" val="1417325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2931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a:t>
            </a:r>
            <a:r>
              <a:rPr lang="en" dirty="0"/>
              <a:t>he 2</a:t>
            </a:r>
            <a:r>
              <a:rPr lang="en" baseline="30000" dirty="0"/>
              <a:t>nd</a:t>
            </a:r>
            <a:r>
              <a:rPr lang="en" dirty="0"/>
              <a:t> observation is that robots run complex applications. As an example, </a:t>
            </a:r>
            <a:r>
              <a:rPr lang="en-US" dirty="0"/>
              <a:t>W</a:t>
            </a:r>
            <a:r>
              <a:rPr lang="en" dirty="0"/>
              <a:t>e look at Nav2d, which is a navigation application built on top of ROS. Here’s the DAG for Nav2d.</a:t>
            </a:r>
          </a:p>
        </p:txBody>
      </p:sp>
    </p:spTree>
    <p:extLst>
      <p:ext uri="{BB962C8B-B14F-4D97-AF65-F5344CB8AC3E}">
        <p14:creationId xmlns:p14="http://schemas.microsoft.com/office/powerpoint/2010/main" val="240550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This DAG has a lot of components - </a:t>
            </a:r>
            <a:r>
              <a:rPr lang="en" dirty="0"/>
              <a:t>there’s local mapping, </a:t>
            </a:r>
          </a:p>
        </p:txBody>
      </p:sp>
    </p:spTree>
    <p:extLst>
      <p:ext uri="{BB962C8B-B14F-4D97-AF65-F5344CB8AC3E}">
        <p14:creationId xmlns:p14="http://schemas.microsoft.com/office/powerpoint/2010/main" val="1807136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 dirty="0"/>
              <a:t>global localization &amp; mapping – basically SLAM</a:t>
            </a:r>
          </a:p>
        </p:txBody>
      </p:sp>
    </p:spTree>
    <p:extLst>
      <p:ext uri="{BB962C8B-B14F-4D97-AF65-F5344CB8AC3E}">
        <p14:creationId xmlns:p14="http://schemas.microsoft.com/office/powerpoint/2010/main" val="94219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 dirty="0"/>
              <a:t>and trajectory planning</a:t>
            </a:r>
          </a:p>
        </p:txBody>
      </p:sp>
    </p:spTree>
    <p:extLst>
      <p:ext uri="{BB962C8B-B14F-4D97-AF65-F5344CB8AC3E}">
        <p14:creationId xmlns:p14="http://schemas.microsoft.com/office/powerpoint/2010/main" val="147048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Now, all these nodes/tasks can be configured to run at different rates. Ideally, we’d like to run all of them on different cores, at very high </a:t>
            </a:r>
            <a:r>
              <a:rPr lang="en-US" dirty="0" err="1"/>
              <a:t>freq</a:t>
            </a:r>
            <a:r>
              <a:rPr lang="en-US" dirty="0"/>
              <a:t> – so we have fresh maps, localization, and fresh trajectories. But, we can’t afford to do this because there’s only limited CPU available.</a:t>
            </a:r>
          </a:p>
        </p:txBody>
      </p:sp>
    </p:spTree>
    <p:extLst>
      <p:ext uri="{BB962C8B-B14F-4D97-AF65-F5344CB8AC3E}">
        <p14:creationId xmlns:p14="http://schemas.microsoft.com/office/powerpoint/2010/main" val="3801347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 we’ll need to somehow tradeoff CPU resources among nodes – but, how? if we </a:t>
            </a:r>
          </a:p>
          <a:p>
            <a:pPr marL="0" lvl="0" indent="0" algn="l" rtl="0">
              <a:spcBef>
                <a:spcPts val="0"/>
              </a:spcBef>
              <a:spcAft>
                <a:spcPts val="0"/>
              </a:spcAft>
              <a:buNone/>
            </a:pPr>
            <a:r>
              <a:rPr lang="en-US" dirty="0"/>
              <a:t>a. run LM at low rate: wont be able to detect nearby obstacles and hence the robot might collide, b. give less </a:t>
            </a:r>
            <a:r>
              <a:rPr lang="en-US" dirty="0" err="1"/>
              <a:t>resrc</a:t>
            </a:r>
            <a:r>
              <a:rPr lang="en-US" dirty="0"/>
              <a:t> GL,GM: wont know the robot’s latest </a:t>
            </a:r>
            <a:r>
              <a:rPr lang="en-US" dirty="0" err="1"/>
              <a:t>position,which</a:t>
            </a:r>
            <a:r>
              <a:rPr lang="en-US" dirty="0"/>
              <a:t> might lead to unsafe or even infeasible trajectories, c. at the same time, if we give less CPU to planning: we would run stale trajectories which might slow down exploration.</a:t>
            </a:r>
          </a:p>
        </p:txBody>
      </p:sp>
    </p:spTree>
    <p:extLst>
      <p:ext uri="{BB962C8B-B14F-4D97-AF65-F5344CB8AC3E}">
        <p14:creationId xmlns:p14="http://schemas.microsoft.com/office/powerpoint/2010/main" val="1718565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Hence, it is important to manage CPU in a way so that we meet application goals/requirements.</a:t>
            </a:r>
          </a:p>
          <a:p>
            <a:pPr marL="0" lvl="0" indent="0" algn="l" rtl="0">
              <a:spcBef>
                <a:spcPts val="0"/>
              </a:spcBef>
              <a:spcAft>
                <a:spcPts val="0"/>
              </a:spcAft>
              <a:buNone/>
            </a:pPr>
            <a:r>
              <a:rPr lang="en-US" dirty="0"/>
              <a:t>For navigation, the 1</a:t>
            </a:r>
            <a:r>
              <a:rPr lang="en-US" baseline="30000" dirty="0"/>
              <a:t>st</a:t>
            </a:r>
            <a:r>
              <a:rPr lang="en-US" dirty="0"/>
              <a:t> goal would be, to avoid collisions, second, to plan robot trajectory ‘correctly’ based on robot’s latest position. Third, that the robot should be able to explore and map the whole are as quickly as possible.</a:t>
            </a:r>
          </a:p>
        </p:txBody>
      </p:sp>
    </p:spTree>
    <p:extLst>
      <p:ext uri="{BB962C8B-B14F-4D97-AF65-F5344CB8AC3E}">
        <p14:creationId xmlns:p14="http://schemas.microsoft.com/office/powerpoint/2010/main" val="21709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33B4DD-0FA0-3A4B-A004-7F785099FD9E}"/>
              </a:ext>
            </a:extLst>
          </p:cNvPr>
          <p:cNvSpPr/>
          <p:nvPr userDrawn="1"/>
        </p:nvSpPr>
        <p:spPr>
          <a:xfrm>
            <a:off x="0" y="2275114"/>
            <a:ext cx="9144000" cy="2868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3D698729-CEE2-A044-A851-248F37E0A741}"/>
              </a:ext>
            </a:extLst>
          </p:cNvPr>
          <p:cNvSpPr>
            <a:spLocks noGrp="1"/>
          </p:cNvSpPr>
          <p:nvPr>
            <p:ph type="ctrTitle"/>
          </p:nvPr>
        </p:nvSpPr>
        <p:spPr>
          <a:xfrm>
            <a:off x="628650" y="2571750"/>
            <a:ext cx="6858000" cy="1790700"/>
          </a:xfr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4953D7C3-CA4E-FC43-8722-F231301F7ABE}"/>
              </a:ext>
            </a:extLst>
          </p:cNvPr>
          <p:cNvSpPr>
            <a:spLocks noGrp="1"/>
          </p:cNvSpPr>
          <p:nvPr>
            <p:ph type="subTitle" idx="1"/>
          </p:nvPr>
        </p:nvSpPr>
        <p:spPr>
          <a:xfrm>
            <a:off x="628650" y="4431506"/>
            <a:ext cx="6858000" cy="448016"/>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9" name="図 8">
            <a:extLst>
              <a:ext uri="{FF2B5EF4-FFF2-40B4-BE49-F238E27FC236}">
                <a16:creationId xmlns:a16="http://schemas.microsoft.com/office/drawing/2014/main" id="{6B625AA4-C701-5E2A-58AF-797557040F84}"/>
              </a:ext>
            </a:extLst>
          </p:cNvPr>
          <p:cNvPicPr>
            <a:picLocks noChangeAspect="1"/>
          </p:cNvPicPr>
          <p:nvPr userDrawn="1"/>
        </p:nvPicPr>
        <p:blipFill>
          <a:blip r:embed="rId2"/>
          <a:stretch>
            <a:fillRect/>
          </a:stretch>
        </p:blipFill>
        <p:spPr>
          <a:xfrm>
            <a:off x="12939" y="51701"/>
            <a:ext cx="9144000" cy="2236662"/>
          </a:xfrm>
          <a:prstGeom prst="rect">
            <a:avLst/>
          </a:prstGeom>
        </p:spPr>
      </p:pic>
    </p:spTree>
    <p:extLst>
      <p:ext uri="{BB962C8B-B14F-4D97-AF65-F5344CB8AC3E}">
        <p14:creationId xmlns:p14="http://schemas.microsoft.com/office/powerpoint/2010/main" val="161950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6FD09E4-4A4C-FE47-9A26-975A12D56129}"/>
              </a:ext>
            </a:extLst>
          </p:cNvPr>
          <p:cNvSpPr/>
          <p:nvPr userDrawn="1"/>
        </p:nvSpPr>
        <p:spPr>
          <a:xfrm>
            <a:off x="0" y="4648795"/>
            <a:ext cx="9144000" cy="510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BDAF35DB-BB56-EC4E-BD93-3996512AB85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6BC272-1FA9-E044-B794-71D562BD2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AFA9916-D4D4-064D-9F6B-11689BFF7D75}"/>
              </a:ext>
            </a:extLst>
          </p:cNvPr>
          <p:cNvSpPr>
            <a:spLocks noGrp="1"/>
          </p:cNvSpPr>
          <p:nvPr>
            <p:ph type="sldNum" sz="quarter" idx="12"/>
          </p:nvPr>
        </p:nvSpPr>
        <p:spPr>
          <a:xfrm>
            <a:off x="6457950" y="4767263"/>
            <a:ext cx="2057400" cy="273844"/>
          </a:xfrm>
          <a:prstGeom prst="rect">
            <a:avLst/>
          </a:prstGeom>
        </p:spPr>
        <p:txBody>
          <a:bodyPr/>
          <a:lstStyle/>
          <a:p>
            <a:fld id="{E8ED25DC-E166-554F-BCD9-3FA8AEAE4EAB}" type="slidenum">
              <a:rPr lang="en-US" smtClean="0"/>
              <a:t>‹#›</a:t>
            </a:fld>
            <a:endParaRPr lang="en-US" dirty="0"/>
          </a:p>
        </p:txBody>
      </p:sp>
      <p:pic>
        <p:nvPicPr>
          <p:cNvPr id="7" name="図 6">
            <a:extLst>
              <a:ext uri="{FF2B5EF4-FFF2-40B4-BE49-F238E27FC236}">
                <a16:creationId xmlns:a16="http://schemas.microsoft.com/office/drawing/2014/main" id="{0C0C39A6-B1AD-D9A5-E5DB-1C97C9C1E8AC}"/>
              </a:ext>
            </a:extLst>
          </p:cNvPr>
          <p:cNvPicPr>
            <a:picLocks noChangeAspect="1"/>
          </p:cNvPicPr>
          <p:nvPr userDrawn="1"/>
        </p:nvPicPr>
        <p:blipFill>
          <a:blip r:embed="rId2"/>
          <a:stretch>
            <a:fillRect/>
          </a:stretch>
        </p:blipFill>
        <p:spPr>
          <a:xfrm>
            <a:off x="628650" y="4697890"/>
            <a:ext cx="1057275" cy="395288"/>
          </a:xfrm>
          <a:prstGeom prst="rect">
            <a:avLst/>
          </a:prstGeom>
        </p:spPr>
      </p:pic>
    </p:spTree>
    <p:extLst>
      <p:ext uri="{BB962C8B-B14F-4D97-AF65-F5344CB8AC3E}">
        <p14:creationId xmlns:p14="http://schemas.microsoft.com/office/powerpoint/2010/main" val="600814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EB1E-BB46-D145-8987-36291DA33556}"/>
              </a:ext>
            </a:extLst>
          </p:cNvPr>
          <p:cNvSpPr>
            <a:spLocks noGrp="1"/>
          </p:cNvSpPr>
          <p:nvPr>
            <p:ph type="title"/>
          </p:nvPr>
        </p:nvSpPr>
        <p:spPr>
          <a:xfrm>
            <a:off x="623888" y="1853513"/>
            <a:ext cx="7886700" cy="1568343"/>
          </a:xfrm>
        </p:spPr>
        <p:txBody>
          <a:bodyPr anchor="b"/>
          <a:lstStyle>
            <a:lvl1pPr>
              <a:defRPr sz="45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7F55A26-C877-0946-A5B0-FF5CCDF33332}"/>
              </a:ext>
            </a:extLst>
          </p:cNvPr>
          <p:cNvSpPr>
            <a:spLocks noGrp="1"/>
          </p:cNvSpPr>
          <p:nvPr>
            <p:ph type="body" idx="1"/>
          </p:nvPr>
        </p:nvSpPr>
        <p:spPr>
          <a:xfrm>
            <a:off x="623888" y="3442098"/>
            <a:ext cx="7886700" cy="1125140"/>
          </a:xfrm>
        </p:spPr>
        <p:txBody>
          <a:bodyPr/>
          <a:lstStyle>
            <a:lvl1pPr marL="0" indent="0">
              <a:buNone/>
              <a:defRPr sz="18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B92B736D-608A-BD49-9D3B-7EBCFBF4ED9F}"/>
              </a:ext>
            </a:extLst>
          </p:cNvPr>
          <p:cNvSpPr>
            <a:spLocks noGrp="1"/>
          </p:cNvSpPr>
          <p:nvPr>
            <p:ph type="sldNum" sz="quarter" idx="12"/>
          </p:nvPr>
        </p:nvSpPr>
        <p:spPr>
          <a:xfrm>
            <a:off x="6457950" y="4767263"/>
            <a:ext cx="2057400" cy="273844"/>
          </a:xfrm>
          <a:prstGeom prst="rect">
            <a:avLst/>
          </a:prstGeom>
        </p:spPr>
        <p:txBody>
          <a:bodyPr/>
          <a:lstStyle/>
          <a:p>
            <a:fld id="{E8ED25DC-E166-554F-BCD9-3FA8AEAE4EAB}" type="slidenum">
              <a:rPr lang="en-US" smtClean="0"/>
              <a:t>‹#›</a:t>
            </a:fld>
            <a:endParaRPr lang="en-US"/>
          </a:p>
        </p:txBody>
      </p:sp>
      <p:pic>
        <p:nvPicPr>
          <p:cNvPr id="4" name="図 3">
            <a:extLst>
              <a:ext uri="{FF2B5EF4-FFF2-40B4-BE49-F238E27FC236}">
                <a16:creationId xmlns:a16="http://schemas.microsoft.com/office/drawing/2014/main" id="{D3969D80-774A-5BD3-A1BC-178DE91EA67A}"/>
              </a:ext>
            </a:extLst>
          </p:cNvPr>
          <p:cNvPicPr>
            <a:picLocks noChangeAspect="1"/>
          </p:cNvPicPr>
          <p:nvPr userDrawn="1"/>
        </p:nvPicPr>
        <p:blipFill>
          <a:blip r:embed="rId2"/>
          <a:stretch>
            <a:fillRect/>
          </a:stretch>
        </p:blipFill>
        <p:spPr>
          <a:xfrm>
            <a:off x="623888" y="1092351"/>
            <a:ext cx="3810000" cy="657225"/>
          </a:xfrm>
          <a:prstGeom prst="rect">
            <a:avLst/>
          </a:prstGeom>
        </p:spPr>
      </p:pic>
    </p:spTree>
    <p:extLst>
      <p:ext uri="{BB962C8B-B14F-4D97-AF65-F5344CB8AC3E}">
        <p14:creationId xmlns:p14="http://schemas.microsoft.com/office/powerpoint/2010/main" val="3452208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35DB-BB56-EC4E-BD93-3996512AB854}"/>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36BC272-1FA9-E044-B794-71D562BD29B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AFA9916-D4D4-064D-9F6B-11689BFF7D75}"/>
              </a:ext>
            </a:extLst>
          </p:cNvPr>
          <p:cNvSpPr>
            <a:spLocks noGrp="1"/>
          </p:cNvSpPr>
          <p:nvPr>
            <p:ph type="sldNum" sz="quarter" idx="12"/>
          </p:nvPr>
        </p:nvSpPr>
        <p:spPr>
          <a:xfrm>
            <a:off x="6457950" y="4767263"/>
            <a:ext cx="2057400" cy="273844"/>
          </a:xfrm>
          <a:prstGeom prst="rect">
            <a:avLst/>
          </a:prstGeom>
        </p:spPr>
        <p:txBody>
          <a:bodyPr/>
          <a:lstStyle/>
          <a:p>
            <a:fld id="{E8ED25DC-E166-554F-BCD9-3FA8AEAE4EAB}" type="slidenum">
              <a:rPr lang="en-US" smtClean="0"/>
              <a:t>‹#›</a:t>
            </a:fld>
            <a:endParaRPr lang="en-US"/>
          </a:p>
        </p:txBody>
      </p:sp>
      <p:sp>
        <p:nvSpPr>
          <p:cNvPr id="4" name="Rectangle 3">
            <a:extLst>
              <a:ext uri="{FF2B5EF4-FFF2-40B4-BE49-F238E27FC236}">
                <a16:creationId xmlns:a16="http://schemas.microsoft.com/office/drawing/2014/main" id="{A41F25DB-90C1-9549-B13D-4D4F98BBC288}"/>
              </a:ext>
            </a:extLst>
          </p:cNvPr>
          <p:cNvSpPr/>
          <p:nvPr userDrawn="1"/>
        </p:nvSpPr>
        <p:spPr>
          <a:xfrm>
            <a:off x="0" y="4648795"/>
            <a:ext cx="9144000" cy="510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図 6">
            <a:extLst>
              <a:ext uri="{FF2B5EF4-FFF2-40B4-BE49-F238E27FC236}">
                <a16:creationId xmlns:a16="http://schemas.microsoft.com/office/drawing/2014/main" id="{97843111-8471-B4CA-5943-E06879D17CBF}"/>
              </a:ext>
            </a:extLst>
          </p:cNvPr>
          <p:cNvPicPr>
            <a:picLocks noChangeAspect="1"/>
          </p:cNvPicPr>
          <p:nvPr userDrawn="1"/>
        </p:nvPicPr>
        <p:blipFill>
          <a:blip r:embed="rId2"/>
          <a:stretch>
            <a:fillRect/>
          </a:stretch>
        </p:blipFill>
        <p:spPr>
          <a:xfrm>
            <a:off x="628651" y="4690413"/>
            <a:ext cx="1143539" cy="427540"/>
          </a:xfrm>
          <a:prstGeom prst="rect">
            <a:avLst/>
          </a:prstGeom>
        </p:spPr>
      </p:pic>
    </p:spTree>
    <p:extLst>
      <p:ext uri="{BB962C8B-B14F-4D97-AF65-F5344CB8AC3E}">
        <p14:creationId xmlns:p14="http://schemas.microsoft.com/office/powerpoint/2010/main" val="1370612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C79AD-1A9E-CD45-85B9-B39EA6C6D94A}"/>
              </a:ext>
            </a:extLst>
          </p:cNvPr>
          <p:cNvSpPr/>
          <p:nvPr userDrawn="1"/>
        </p:nvSpPr>
        <p:spPr>
          <a:xfrm>
            <a:off x="0" y="4648795"/>
            <a:ext cx="9144000" cy="510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8B81799-6C03-644A-AADE-D901627D733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ADCDC09-CBC9-554C-9555-CDE75EB21C86}"/>
              </a:ext>
            </a:extLst>
          </p:cNvPr>
          <p:cNvSpPr>
            <a:spLocks noGrp="1"/>
          </p:cNvSpPr>
          <p:nvPr>
            <p:ph type="sldNum" sz="quarter" idx="12"/>
          </p:nvPr>
        </p:nvSpPr>
        <p:spPr>
          <a:xfrm>
            <a:off x="6457950" y="4767263"/>
            <a:ext cx="2057400" cy="273844"/>
          </a:xfrm>
          <a:prstGeom prst="rect">
            <a:avLst/>
          </a:prstGeom>
        </p:spPr>
        <p:txBody>
          <a:bodyPr/>
          <a:lstStyle/>
          <a:p>
            <a:fld id="{E8ED25DC-E166-554F-BCD9-3FA8AEAE4EAB}" type="slidenum">
              <a:rPr lang="en-US" smtClean="0"/>
              <a:t>‹#›</a:t>
            </a:fld>
            <a:endParaRPr lang="en-US"/>
          </a:p>
        </p:txBody>
      </p:sp>
      <p:pic>
        <p:nvPicPr>
          <p:cNvPr id="8" name="図 7">
            <a:extLst>
              <a:ext uri="{FF2B5EF4-FFF2-40B4-BE49-F238E27FC236}">
                <a16:creationId xmlns:a16="http://schemas.microsoft.com/office/drawing/2014/main" id="{13C44731-BF0B-A8B1-CFA4-DA13CFAD8BF1}"/>
              </a:ext>
            </a:extLst>
          </p:cNvPr>
          <p:cNvPicPr>
            <a:picLocks noChangeAspect="1"/>
          </p:cNvPicPr>
          <p:nvPr userDrawn="1"/>
        </p:nvPicPr>
        <p:blipFill>
          <a:blip r:embed="rId2"/>
          <a:stretch>
            <a:fillRect/>
          </a:stretch>
        </p:blipFill>
        <p:spPr>
          <a:xfrm>
            <a:off x="628650" y="4697890"/>
            <a:ext cx="1057275" cy="395288"/>
          </a:xfrm>
          <a:prstGeom prst="rect">
            <a:avLst/>
          </a:prstGeom>
        </p:spPr>
      </p:pic>
    </p:spTree>
    <p:extLst>
      <p:ext uri="{BB962C8B-B14F-4D97-AF65-F5344CB8AC3E}">
        <p14:creationId xmlns:p14="http://schemas.microsoft.com/office/powerpoint/2010/main" val="3616493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807750-DBD6-BB43-98FD-B5A76E0D0848}"/>
              </a:ext>
            </a:extLst>
          </p:cNvPr>
          <p:cNvSpPr/>
          <p:nvPr userDrawn="1"/>
        </p:nvSpPr>
        <p:spPr>
          <a:xfrm>
            <a:off x="0" y="4632723"/>
            <a:ext cx="9144000" cy="510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Slide Number Placeholder 3">
            <a:extLst>
              <a:ext uri="{FF2B5EF4-FFF2-40B4-BE49-F238E27FC236}">
                <a16:creationId xmlns:a16="http://schemas.microsoft.com/office/drawing/2014/main" id="{0EAB2FD3-9D28-B947-A382-DC18173BD144}"/>
              </a:ext>
            </a:extLst>
          </p:cNvPr>
          <p:cNvSpPr>
            <a:spLocks noGrp="1"/>
          </p:cNvSpPr>
          <p:nvPr>
            <p:ph type="sldNum" sz="quarter" idx="12"/>
          </p:nvPr>
        </p:nvSpPr>
        <p:spPr>
          <a:xfrm>
            <a:off x="6457950" y="4767263"/>
            <a:ext cx="2057400" cy="273844"/>
          </a:xfrm>
          <a:prstGeom prst="rect">
            <a:avLst/>
          </a:prstGeom>
        </p:spPr>
        <p:txBody>
          <a:bodyPr/>
          <a:lstStyle/>
          <a:p>
            <a:fld id="{E8ED25DC-E166-554F-BCD9-3FA8AEAE4EAB}" type="slidenum">
              <a:rPr lang="en-US" smtClean="0"/>
              <a:t>‹#›</a:t>
            </a:fld>
            <a:endParaRPr lang="en-US"/>
          </a:p>
        </p:txBody>
      </p:sp>
      <p:pic>
        <p:nvPicPr>
          <p:cNvPr id="10" name="図 9">
            <a:extLst>
              <a:ext uri="{FF2B5EF4-FFF2-40B4-BE49-F238E27FC236}">
                <a16:creationId xmlns:a16="http://schemas.microsoft.com/office/drawing/2014/main" id="{50BC64E6-142A-2396-9050-DB08AE2A0F77}"/>
              </a:ext>
            </a:extLst>
          </p:cNvPr>
          <p:cNvPicPr>
            <a:picLocks noChangeAspect="1"/>
          </p:cNvPicPr>
          <p:nvPr userDrawn="1"/>
        </p:nvPicPr>
        <p:blipFill>
          <a:blip r:embed="rId2"/>
          <a:stretch>
            <a:fillRect/>
          </a:stretch>
        </p:blipFill>
        <p:spPr>
          <a:xfrm>
            <a:off x="628650" y="4691421"/>
            <a:ext cx="1057275" cy="395288"/>
          </a:xfrm>
          <a:prstGeom prst="rect">
            <a:avLst/>
          </a:prstGeom>
        </p:spPr>
      </p:pic>
    </p:spTree>
    <p:extLst>
      <p:ext uri="{BB962C8B-B14F-4D97-AF65-F5344CB8AC3E}">
        <p14:creationId xmlns:p14="http://schemas.microsoft.com/office/powerpoint/2010/main" val="1380731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5C5654-855E-9D49-8112-A9A21DAE394F}"/>
              </a:ext>
            </a:extLst>
          </p:cNvPr>
          <p:cNvSpPr/>
          <p:nvPr userDrawn="1"/>
        </p:nvSpPr>
        <p:spPr>
          <a:xfrm>
            <a:off x="0" y="4648795"/>
            <a:ext cx="9144000" cy="510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8A103DF6-E47E-4A4F-9980-443DD872DC8A}"/>
              </a:ext>
            </a:extLst>
          </p:cNvPr>
          <p:cNvSpPr>
            <a:spLocks noGrp="1"/>
          </p:cNvSpPr>
          <p:nvPr>
            <p:ph type="title"/>
          </p:nvPr>
        </p:nvSpPr>
        <p:spPr>
          <a:xfrm>
            <a:off x="629841" y="342900"/>
            <a:ext cx="2949178" cy="1200150"/>
          </a:xfrm>
        </p:spPr>
        <p:txBody>
          <a:bodyPr anchor="b"/>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A050BBEB-5DDE-9345-9C3F-D0F7474ECAE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2BC522-6D65-7E49-8B66-D633517F738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a:extLst>
              <a:ext uri="{FF2B5EF4-FFF2-40B4-BE49-F238E27FC236}">
                <a16:creationId xmlns:a16="http://schemas.microsoft.com/office/drawing/2014/main" id="{F113B98F-14DF-284C-AE8E-6490FF9ADA84}"/>
              </a:ext>
            </a:extLst>
          </p:cNvPr>
          <p:cNvSpPr>
            <a:spLocks noGrp="1"/>
          </p:cNvSpPr>
          <p:nvPr>
            <p:ph type="sldNum" sz="quarter" idx="12"/>
          </p:nvPr>
        </p:nvSpPr>
        <p:spPr>
          <a:xfrm>
            <a:off x="6457950" y="4767263"/>
            <a:ext cx="2057400" cy="273844"/>
          </a:xfrm>
          <a:prstGeom prst="rect">
            <a:avLst/>
          </a:prstGeom>
        </p:spPr>
        <p:txBody>
          <a:bodyPr/>
          <a:lstStyle/>
          <a:p>
            <a:fld id="{E8ED25DC-E166-554F-BCD9-3FA8AEAE4EAB}" type="slidenum">
              <a:rPr lang="en-US" smtClean="0"/>
              <a:t>‹#›</a:t>
            </a:fld>
            <a:endParaRPr lang="en-US"/>
          </a:p>
        </p:txBody>
      </p:sp>
      <p:pic>
        <p:nvPicPr>
          <p:cNvPr id="11" name="図 10">
            <a:extLst>
              <a:ext uri="{FF2B5EF4-FFF2-40B4-BE49-F238E27FC236}">
                <a16:creationId xmlns:a16="http://schemas.microsoft.com/office/drawing/2014/main" id="{F67BD793-FF39-989D-EF81-96BBD6A57A55}"/>
              </a:ext>
            </a:extLst>
          </p:cNvPr>
          <p:cNvPicPr>
            <a:picLocks noChangeAspect="1"/>
          </p:cNvPicPr>
          <p:nvPr userDrawn="1"/>
        </p:nvPicPr>
        <p:blipFill>
          <a:blip r:embed="rId2"/>
          <a:stretch>
            <a:fillRect/>
          </a:stretch>
        </p:blipFill>
        <p:spPr>
          <a:xfrm>
            <a:off x="628650" y="4697890"/>
            <a:ext cx="1057275" cy="395288"/>
          </a:xfrm>
          <a:prstGeom prst="rect">
            <a:avLst/>
          </a:prstGeom>
        </p:spPr>
      </p:pic>
    </p:spTree>
    <p:extLst>
      <p:ext uri="{BB962C8B-B14F-4D97-AF65-F5344CB8AC3E}">
        <p14:creationId xmlns:p14="http://schemas.microsoft.com/office/powerpoint/2010/main" val="1991079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0147C-7130-A844-A500-AD2249C139F8}"/>
              </a:ext>
            </a:extLst>
          </p:cNvPr>
          <p:cNvSpPr/>
          <p:nvPr userDrawn="1"/>
        </p:nvSpPr>
        <p:spPr>
          <a:xfrm>
            <a:off x="0" y="4648795"/>
            <a:ext cx="9144000" cy="510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8EDB949F-6F75-FB49-8F5A-B5F62BE3500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2CF2508-11E7-7A4E-A571-9EC847A993C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5D2D2B4-7888-2440-9E0A-9265BD0428D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a:extLst>
              <a:ext uri="{FF2B5EF4-FFF2-40B4-BE49-F238E27FC236}">
                <a16:creationId xmlns:a16="http://schemas.microsoft.com/office/drawing/2014/main" id="{E2F32C2B-49A7-734E-9AC8-3185EF4D4222}"/>
              </a:ext>
            </a:extLst>
          </p:cNvPr>
          <p:cNvSpPr>
            <a:spLocks noGrp="1"/>
          </p:cNvSpPr>
          <p:nvPr>
            <p:ph type="sldNum" sz="quarter" idx="12"/>
          </p:nvPr>
        </p:nvSpPr>
        <p:spPr>
          <a:xfrm>
            <a:off x="6457950" y="4767263"/>
            <a:ext cx="2057400" cy="273844"/>
          </a:xfrm>
          <a:prstGeom prst="rect">
            <a:avLst/>
          </a:prstGeom>
        </p:spPr>
        <p:txBody>
          <a:bodyPr/>
          <a:lstStyle/>
          <a:p>
            <a:fld id="{E8ED25DC-E166-554F-BCD9-3FA8AEAE4EAB}" type="slidenum">
              <a:rPr lang="en-US" smtClean="0"/>
              <a:t>‹#›</a:t>
            </a:fld>
            <a:endParaRPr lang="en-US"/>
          </a:p>
        </p:txBody>
      </p:sp>
      <p:pic>
        <p:nvPicPr>
          <p:cNvPr id="11" name="図 10">
            <a:extLst>
              <a:ext uri="{FF2B5EF4-FFF2-40B4-BE49-F238E27FC236}">
                <a16:creationId xmlns:a16="http://schemas.microsoft.com/office/drawing/2014/main" id="{6BE2D63F-3126-D289-B805-D56765F999EB}"/>
              </a:ext>
            </a:extLst>
          </p:cNvPr>
          <p:cNvPicPr>
            <a:picLocks noChangeAspect="1"/>
          </p:cNvPicPr>
          <p:nvPr userDrawn="1"/>
        </p:nvPicPr>
        <p:blipFill>
          <a:blip r:embed="rId2"/>
          <a:stretch>
            <a:fillRect/>
          </a:stretch>
        </p:blipFill>
        <p:spPr>
          <a:xfrm>
            <a:off x="628650" y="4697890"/>
            <a:ext cx="1057275" cy="395288"/>
          </a:xfrm>
          <a:prstGeom prst="rect">
            <a:avLst/>
          </a:prstGeom>
        </p:spPr>
      </p:pic>
    </p:spTree>
    <p:extLst>
      <p:ext uri="{BB962C8B-B14F-4D97-AF65-F5344CB8AC3E}">
        <p14:creationId xmlns:p14="http://schemas.microsoft.com/office/powerpoint/2010/main" val="3849890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EBDBB-08EC-1541-873E-9032B07C74A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0AE377E-A864-0542-80CC-49ABBBDA029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9342C7D-177B-4942-81E1-A762E6425CC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accent1"/>
                </a:solidFill>
                <a:latin typeface="Montserrat" pitchFamily="2" charset="77"/>
              </a:defRPr>
            </a:lvl1pPr>
          </a:lstStyle>
          <a:p>
            <a:fld id="{E8ED25DC-E166-554F-BCD9-3FA8AEAE4EAB}" type="slidenum">
              <a:rPr lang="en-US" smtClean="0"/>
              <a:pPr/>
              <a:t>‹#›</a:t>
            </a:fld>
            <a:endParaRPr lang="en-US" dirty="0"/>
          </a:p>
        </p:txBody>
      </p:sp>
    </p:spTree>
    <p:extLst>
      <p:ext uri="{BB962C8B-B14F-4D97-AF65-F5344CB8AC3E}">
        <p14:creationId xmlns:p14="http://schemas.microsoft.com/office/powerpoint/2010/main" val="179649923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Lst>
  <p:hf hdr="0" ftr="0" dt="0"/>
  <p:txStyles>
    <p:titleStyle>
      <a:lvl1pPr algn="l" defTabSz="685800" rtl="0" eaLnBrk="1" latinLnBrk="0" hangingPunct="1">
        <a:lnSpc>
          <a:spcPct val="90000"/>
        </a:lnSpc>
        <a:spcBef>
          <a:spcPct val="0"/>
        </a:spcBef>
        <a:buNone/>
        <a:defRPr sz="3300" b="1" kern="1200">
          <a:solidFill>
            <a:schemeClr val="tx1"/>
          </a:solidFill>
          <a:latin typeface="Montserrat" pitchFamily="2"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a:xfrm>
            <a:off x="0" y="273844"/>
            <a:ext cx="9144000" cy="2393156"/>
          </a:xfrm>
        </p:spPr>
        <p:txBody>
          <a:bodyPr>
            <a:noAutofit/>
          </a:bodyPr>
          <a:lstStyle/>
          <a:p>
            <a:pPr algn="ctr"/>
            <a:r>
              <a:rPr lang="en-US" sz="4800" dirty="0">
                <a:solidFill>
                  <a:srgbClr val="5F3F5A"/>
                </a:solidFill>
              </a:rPr>
              <a:t>On-Device CPU Scheduling for Robot Systems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defTabSz="685800"/>
            <a:fld id="{E8ED25DC-E166-554F-BCD9-3FA8AEAE4EAB}" type="slidenum">
              <a:rPr lang="en-US">
                <a:solidFill>
                  <a:srgbClr val="A683D3"/>
                </a:solidFill>
              </a:rPr>
              <a:pPr defTabSz="685800"/>
              <a:t>1</a:t>
            </a:fld>
            <a:endParaRPr lang="en-US">
              <a:solidFill>
                <a:srgbClr val="A683D3"/>
              </a:solidFill>
            </a:endParaRPr>
          </a:p>
        </p:txBody>
      </p:sp>
      <p:sp>
        <p:nvSpPr>
          <p:cNvPr id="7" name="Google Shape;86;p13">
            <a:extLst>
              <a:ext uri="{FF2B5EF4-FFF2-40B4-BE49-F238E27FC236}">
                <a16:creationId xmlns:a16="http://schemas.microsoft.com/office/drawing/2014/main" id="{BF9DFD47-B667-7CC7-49F4-D24F084C6F3F}"/>
              </a:ext>
            </a:extLst>
          </p:cNvPr>
          <p:cNvSpPr txBox="1">
            <a:spLocks/>
          </p:cNvSpPr>
          <p:nvPr/>
        </p:nvSpPr>
        <p:spPr>
          <a:xfrm>
            <a:off x="219075" y="1993107"/>
            <a:ext cx="8705850" cy="2393156"/>
          </a:xfrm>
          <a:prstGeom prst="rect">
            <a:avLst/>
          </a:prstGeom>
        </p:spPr>
        <p:txBody>
          <a:bodyPr spcFirstLastPara="1" vert="horz" lIns="91440" tIns="45720" rIns="91440" bIns="45720" rtlCol="0" anchor="ctr"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400">
              <a:spcBef>
                <a:spcPts val="0"/>
              </a:spcBef>
              <a:spcAft>
                <a:spcPts val="600"/>
              </a:spcAft>
              <a:buNone/>
            </a:pPr>
            <a:r>
              <a:rPr lang="en-US" sz="1800" b="1" dirty="0"/>
              <a:t>Aditi Partap*</a:t>
            </a:r>
            <a:r>
              <a:rPr lang="en-US" sz="1800" dirty="0"/>
              <a:t>, Samuel Grayson, Muhammad Huzaifa, Sarita Adve, Brighten Godfrey, Saurabh Gupta, Kris Hauser, Radhika Mittal</a:t>
            </a:r>
          </a:p>
          <a:p>
            <a:pPr marL="0" indent="-228600" defTabSz="914400">
              <a:spcBef>
                <a:spcPts val="0"/>
              </a:spcBef>
              <a:spcAft>
                <a:spcPts val="600"/>
              </a:spcAft>
            </a:pPr>
            <a:endParaRPr lang="en-US" sz="1800" dirty="0"/>
          </a:p>
          <a:p>
            <a:pPr marL="0" indent="0" defTabSz="914400">
              <a:spcBef>
                <a:spcPts val="0"/>
              </a:spcBef>
              <a:spcAft>
                <a:spcPts val="600"/>
              </a:spcAft>
              <a:buNone/>
            </a:pPr>
            <a:r>
              <a:rPr lang="en-US" sz="1800" dirty="0"/>
              <a:t>University of Illinois at Urbana-Champaign 	            *Stanford University</a:t>
            </a:r>
          </a:p>
        </p:txBody>
      </p:sp>
      <p:pic>
        <p:nvPicPr>
          <p:cNvPr id="8" name="Picture 7" descr="A picture containing text, screenshot, display, vector graphics&#10;&#10;Description automatically generated">
            <a:extLst>
              <a:ext uri="{FF2B5EF4-FFF2-40B4-BE49-F238E27FC236}">
                <a16:creationId xmlns:a16="http://schemas.microsoft.com/office/drawing/2014/main" id="{7BA1F0CC-30EF-7DE5-5CF6-4E413C006B84}"/>
              </a:ext>
            </a:extLst>
          </p:cNvPr>
          <p:cNvPicPr>
            <a:picLocks noChangeAspect="1"/>
          </p:cNvPicPr>
          <p:nvPr/>
        </p:nvPicPr>
        <p:blipFill>
          <a:blip r:embed="rId3"/>
          <a:stretch>
            <a:fillRect/>
          </a:stretch>
        </p:blipFill>
        <p:spPr>
          <a:xfrm>
            <a:off x="1328938" y="3788276"/>
            <a:ext cx="520785" cy="752245"/>
          </a:xfrm>
          <a:prstGeom prst="rect">
            <a:avLst/>
          </a:prstGeom>
        </p:spPr>
      </p:pic>
      <p:pic>
        <p:nvPicPr>
          <p:cNvPr id="9" name="Picture 8" descr="Logo&#10;&#10;Description automatically generated">
            <a:extLst>
              <a:ext uri="{FF2B5EF4-FFF2-40B4-BE49-F238E27FC236}">
                <a16:creationId xmlns:a16="http://schemas.microsoft.com/office/drawing/2014/main" id="{E68D1A64-7996-A4F2-DB60-59E32940A0ED}"/>
              </a:ext>
            </a:extLst>
          </p:cNvPr>
          <p:cNvPicPr>
            <a:picLocks noChangeAspect="1"/>
          </p:cNvPicPr>
          <p:nvPr/>
        </p:nvPicPr>
        <p:blipFill>
          <a:blip r:embed="rId4"/>
          <a:stretch>
            <a:fillRect/>
          </a:stretch>
        </p:blipFill>
        <p:spPr>
          <a:xfrm>
            <a:off x="7294277" y="3788276"/>
            <a:ext cx="520785" cy="785255"/>
          </a:xfrm>
          <a:prstGeom prst="rect">
            <a:avLst/>
          </a:prstGeom>
        </p:spPr>
      </p:pic>
    </p:spTree>
    <p:extLst>
      <p:ext uri="{BB962C8B-B14F-4D97-AF65-F5344CB8AC3E}">
        <p14:creationId xmlns:p14="http://schemas.microsoft.com/office/powerpoint/2010/main" val="3913574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fontScale="90000"/>
          </a:bodyPr>
          <a:lstStyle/>
          <a:p>
            <a:r>
              <a:rPr lang="en-US" dirty="0">
                <a:solidFill>
                  <a:srgbClr val="5F3F5A"/>
                </a:solidFill>
              </a:rPr>
              <a:t>ROS Developers manually tune parameters today!</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8" name="Google Shape;116;p18">
            <a:extLst>
              <a:ext uri="{FF2B5EF4-FFF2-40B4-BE49-F238E27FC236}">
                <a16:creationId xmlns:a16="http://schemas.microsoft.com/office/drawing/2014/main" id="{C0956343-3F6F-36EA-24D9-343623C96E63}"/>
              </a:ext>
            </a:extLst>
          </p:cNvPr>
          <p:cNvSpPr txBox="1">
            <a:spLocks/>
          </p:cNvSpPr>
          <p:nvPr/>
        </p:nvSpPr>
        <p:spPr>
          <a:xfrm>
            <a:off x="704850" y="1346097"/>
            <a:ext cx="7225940" cy="2711912"/>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defTabSz="914400">
              <a:spcBef>
                <a:spcPts val="0"/>
              </a:spcBef>
              <a:spcAft>
                <a:spcPts val="600"/>
              </a:spcAft>
            </a:pPr>
            <a:r>
              <a:rPr lang="en-US" sz="2000"/>
              <a:t>Increases development burden</a:t>
            </a:r>
          </a:p>
          <a:p>
            <a:pPr indent="-228600" defTabSz="914400">
              <a:spcBef>
                <a:spcPts val="0"/>
              </a:spcBef>
              <a:spcAft>
                <a:spcPts val="600"/>
              </a:spcAft>
            </a:pPr>
            <a:r>
              <a:rPr lang="en-US" sz="2000"/>
              <a:t>Can be suboptimal: Manually tuned Nav2D configuration is not good at avoiding dynamic obstacles.</a:t>
            </a:r>
            <a:endParaRPr lang="en-US" sz="2000" dirty="0"/>
          </a:p>
        </p:txBody>
      </p:sp>
      <p:pic>
        <p:nvPicPr>
          <p:cNvPr id="9" name="Picture 8" descr="Graphical user interface, application&#10;&#10;Description automatically generated">
            <a:extLst>
              <a:ext uri="{FF2B5EF4-FFF2-40B4-BE49-F238E27FC236}">
                <a16:creationId xmlns:a16="http://schemas.microsoft.com/office/drawing/2014/main" id="{9C30C4DE-CAB2-0300-0439-E9A345643F64}"/>
              </a:ext>
            </a:extLst>
          </p:cNvPr>
          <p:cNvPicPr>
            <a:picLocks noChangeAspect="1"/>
          </p:cNvPicPr>
          <p:nvPr/>
        </p:nvPicPr>
        <p:blipFill rotWithShape="1">
          <a:blip r:embed="rId3"/>
          <a:srcRect l="23389" r="26458" b="-2"/>
          <a:stretch/>
        </p:blipFill>
        <p:spPr>
          <a:xfrm>
            <a:off x="6674160" y="2318788"/>
            <a:ext cx="2100214" cy="2093848"/>
          </a:xfrm>
          <a:prstGeom prst="rect">
            <a:avLst/>
          </a:prstGeom>
        </p:spPr>
      </p:pic>
    </p:spTree>
    <p:extLst>
      <p:ext uri="{BB962C8B-B14F-4D97-AF65-F5344CB8AC3E}">
        <p14:creationId xmlns:p14="http://schemas.microsoft.com/office/powerpoint/2010/main" val="93816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fontScale="90000"/>
          </a:bodyPr>
          <a:lstStyle/>
          <a:p>
            <a:r>
              <a:rPr lang="en-US" dirty="0">
                <a:solidFill>
                  <a:srgbClr val="5F3F5A"/>
                </a:solidFill>
              </a:rPr>
              <a:t>Catan: Automating CPU Scheduling for Robotics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5" name="Google Shape;116;p18">
            <a:extLst>
              <a:ext uri="{FF2B5EF4-FFF2-40B4-BE49-F238E27FC236}">
                <a16:creationId xmlns:a16="http://schemas.microsoft.com/office/drawing/2014/main" id="{937EE5D1-AA2C-FAE8-D430-7AA6BCDE9753}"/>
              </a:ext>
            </a:extLst>
          </p:cNvPr>
          <p:cNvSpPr txBox="1">
            <a:spLocks/>
          </p:cNvSpPr>
          <p:nvPr/>
        </p:nvSpPr>
        <p:spPr>
          <a:xfrm>
            <a:off x="704850" y="1346097"/>
            <a:ext cx="7225940" cy="2711912"/>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defTabSz="914400">
              <a:spcBef>
                <a:spcPts val="0"/>
              </a:spcBef>
              <a:spcAft>
                <a:spcPts val="600"/>
              </a:spcAft>
            </a:pPr>
            <a:r>
              <a:rPr lang="en-US" sz="2000"/>
              <a:t>Reduces development burden</a:t>
            </a:r>
          </a:p>
          <a:p>
            <a:pPr indent="-228600" defTabSz="914400">
              <a:spcBef>
                <a:spcPts val="0"/>
              </a:spcBef>
              <a:spcAft>
                <a:spcPts val="600"/>
              </a:spcAft>
            </a:pPr>
            <a:r>
              <a:rPr lang="en-US" sz="2000"/>
              <a:t>Requires only high-level inputs about application requirements</a:t>
            </a:r>
          </a:p>
          <a:p>
            <a:pPr indent="-228600" defTabSz="914400">
              <a:spcBef>
                <a:spcPts val="0"/>
              </a:spcBef>
              <a:spcAft>
                <a:spcPts val="600"/>
              </a:spcAft>
            </a:pPr>
            <a:r>
              <a:rPr lang="en-US" sz="2000"/>
              <a:t>Automated CPU Scheduling to meet application goals</a:t>
            </a:r>
            <a:endParaRPr lang="en-US" sz="2000" dirty="0"/>
          </a:p>
        </p:txBody>
      </p:sp>
      <p:sp>
        <p:nvSpPr>
          <p:cNvPr id="6" name="Rectangle 5">
            <a:extLst>
              <a:ext uri="{FF2B5EF4-FFF2-40B4-BE49-F238E27FC236}">
                <a16:creationId xmlns:a16="http://schemas.microsoft.com/office/drawing/2014/main" id="{187DAE9E-21D6-6AF7-F96C-741A1DDE42AF}"/>
              </a:ext>
            </a:extLst>
          </p:cNvPr>
          <p:cNvSpPr/>
          <p:nvPr/>
        </p:nvSpPr>
        <p:spPr>
          <a:xfrm>
            <a:off x="1324597" y="3082812"/>
            <a:ext cx="6494806" cy="6214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B050"/>
                </a:solidFill>
                <a:latin typeface="Montserrat" panose="00000500000000000000" pitchFamily="2" charset="0"/>
              </a:rPr>
              <a:t>Achieves </a:t>
            </a:r>
            <a:r>
              <a:rPr lang="en-US" sz="1800" dirty="0">
                <a:solidFill>
                  <a:srgbClr val="00B050"/>
                </a:solidFill>
                <a:latin typeface="Montserrat" panose="00000500000000000000" pitchFamily="2" charset="0"/>
              </a:rPr>
              <a:t>8x better collision avoidance for Nav2D than manually-tuned config</a:t>
            </a:r>
            <a:endParaRPr lang="en-US" dirty="0">
              <a:solidFill>
                <a:srgbClr val="00B050"/>
              </a:solidFill>
              <a:latin typeface="Montserrat" panose="00000500000000000000" pitchFamily="2" charset="0"/>
            </a:endParaRPr>
          </a:p>
        </p:txBody>
      </p:sp>
    </p:spTree>
    <p:extLst>
      <p:ext uri="{BB962C8B-B14F-4D97-AF65-F5344CB8AC3E}">
        <p14:creationId xmlns:p14="http://schemas.microsoft.com/office/powerpoint/2010/main" val="312566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Why is CPU Scheduling hard?</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5" name="Google Shape;116;p18">
            <a:extLst>
              <a:ext uri="{FF2B5EF4-FFF2-40B4-BE49-F238E27FC236}">
                <a16:creationId xmlns:a16="http://schemas.microsoft.com/office/drawing/2014/main" id="{937EE5D1-AA2C-FAE8-D430-7AA6BCDE9753}"/>
              </a:ext>
            </a:extLst>
          </p:cNvPr>
          <p:cNvSpPr txBox="1">
            <a:spLocks/>
          </p:cNvSpPr>
          <p:nvPr/>
        </p:nvSpPr>
        <p:spPr>
          <a:xfrm>
            <a:off x="704850" y="1346097"/>
            <a:ext cx="7225940" cy="2711912"/>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None/>
              <a:tabLst/>
              <a:defRPr/>
            </a:pPr>
            <a:r>
              <a:rPr lang="en-US" sz="2000" dirty="0">
                <a:solidFill>
                  <a:srgbClr val="5F3F59"/>
                </a:solidFill>
              </a:rPr>
              <a:t>3 main challenges</a:t>
            </a:r>
            <a:endParaRPr kumimoji="0" lang="en-US" sz="20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2459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fontScale="90000"/>
          </a:bodyPr>
          <a:lstStyle/>
          <a:p>
            <a:r>
              <a:rPr lang="en-US" dirty="0">
                <a:solidFill>
                  <a:srgbClr val="5F3F5A"/>
                </a:solidFill>
              </a:rPr>
              <a:t>Challenge 1: Co-optimizing Scheduling Dimensions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6" name="Google Shape;134;p21">
            <a:extLst>
              <a:ext uri="{FF2B5EF4-FFF2-40B4-BE49-F238E27FC236}">
                <a16:creationId xmlns:a16="http://schemas.microsoft.com/office/drawing/2014/main" id="{D633A114-CFA1-B05A-5468-ADC52B2D74A2}"/>
              </a:ext>
            </a:extLst>
          </p:cNvPr>
          <p:cNvSpPr txBox="1">
            <a:spLocks/>
          </p:cNvSpPr>
          <p:nvPr/>
        </p:nvSpPr>
        <p:spPr>
          <a:xfrm>
            <a:off x="704850" y="1268016"/>
            <a:ext cx="8171382" cy="2489169"/>
          </a:xfrm>
          <a:prstGeom prst="rect">
            <a:avLst/>
          </a:prstGeom>
        </p:spPr>
        <p:txBody>
          <a:bodyPr spcFirstLastPara="1" vert="horz" lIns="91440" tIns="45720" rIns="91440" bIns="45720" rtlCol="0" anchor="ctr" anchorCtr="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spcAft>
                <a:spcPts val="600"/>
              </a:spcAft>
              <a:buNone/>
            </a:pPr>
            <a:r>
              <a:rPr lang="en-US" sz="2000" dirty="0"/>
              <a:t>Must automatically co-optimize all 3 dimensions based on app goals:</a:t>
            </a:r>
          </a:p>
          <a:p>
            <a:pPr lvl="1" indent="-228600" defTabSz="914400">
              <a:spcAft>
                <a:spcPts val="600"/>
              </a:spcAft>
            </a:pPr>
            <a:r>
              <a:rPr lang="en-US" dirty="0"/>
              <a:t>Spatial Core allocation: Divide cores across nodes</a:t>
            </a:r>
          </a:p>
          <a:p>
            <a:pPr lvl="1" indent="-228600" defTabSz="914400">
              <a:spcAft>
                <a:spcPts val="600"/>
              </a:spcAft>
            </a:pPr>
            <a:r>
              <a:rPr lang="en-US" dirty="0"/>
              <a:t>Temporal CPU Allocation: Split CPU time across nodes</a:t>
            </a:r>
          </a:p>
          <a:p>
            <a:pPr lvl="1" indent="-228600" defTabSz="914400">
              <a:spcAft>
                <a:spcPts val="600"/>
              </a:spcAft>
            </a:pPr>
            <a:r>
              <a:rPr lang="en-US" dirty="0"/>
              <a:t>Execution Rate: Frequency of each node</a:t>
            </a:r>
          </a:p>
          <a:p>
            <a:pPr marL="285750" lvl="1" indent="0" defTabSz="914400">
              <a:spcAft>
                <a:spcPts val="600"/>
              </a:spcAft>
              <a:buNone/>
            </a:pPr>
            <a:r>
              <a:rPr lang="en-US" sz="2000" dirty="0"/>
              <a:t>Prior works: </a:t>
            </a:r>
            <a:r>
              <a:rPr lang="en-US" sz="2000" dirty="0">
                <a:solidFill>
                  <a:schemeClr val="accent2">
                    <a:lumMod val="75000"/>
                  </a:schemeClr>
                </a:solidFill>
              </a:rPr>
              <a:t>Take execution rates or spatial allocation as input</a:t>
            </a:r>
          </a:p>
        </p:txBody>
      </p:sp>
    </p:spTree>
    <p:extLst>
      <p:ext uri="{BB962C8B-B14F-4D97-AF65-F5344CB8AC3E}">
        <p14:creationId xmlns:p14="http://schemas.microsoft.com/office/powerpoint/2010/main" val="204762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fontScale="90000"/>
          </a:bodyPr>
          <a:lstStyle/>
          <a:p>
            <a:r>
              <a:rPr lang="en-US" dirty="0">
                <a:solidFill>
                  <a:srgbClr val="5F3F5A"/>
                </a:solidFill>
              </a:rPr>
              <a:t>Challenge 2: Handling variability in compute usage</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5" name="Google Shape;146;p23">
            <a:extLst>
              <a:ext uri="{FF2B5EF4-FFF2-40B4-BE49-F238E27FC236}">
                <a16:creationId xmlns:a16="http://schemas.microsoft.com/office/drawing/2014/main" id="{06C7F798-A537-B249-7D5A-543FA4EC8CCA}"/>
              </a:ext>
            </a:extLst>
          </p:cNvPr>
          <p:cNvSpPr txBox="1">
            <a:spLocks/>
          </p:cNvSpPr>
          <p:nvPr/>
        </p:nvSpPr>
        <p:spPr>
          <a:xfrm>
            <a:off x="628650" y="1462097"/>
            <a:ext cx="3200493" cy="2672369"/>
          </a:xfrm>
          <a:prstGeom prst="rect">
            <a:avLst/>
          </a:prstGeom>
        </p:spPr>
        <p:txBody>
          <a:bodyPr spcFirstLastPara="1" vert="horz" lIns="91440" tIns="45720" rIns="91440" bIns="45720" rtlCol="0" anchorCtr="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0" defTabSz="914400">
              <a:spcBef>
                <a:spcPts val="0"/>
              </a:spcBef>
              <a:spcAft>
                <a:spcPts val="600"/>
              </a:spcAft>
              <a:buSzPts val="1800"/>
              <a:buFont typeface="Arial" panose="020B0604020202020204" pitchFamily="34" charset="0"/>
              <a:buNone/>
            </a:pPr>
            <a:r>
              <a:rPr lang="en-US" sz="2000" dirty="0"/>
              <a:t>Prior works assume constant compute usage:</a:t>
            </a:r>
          </a:p>
          <a:p>
            <a:pPr indent="-228600" defTabSz="914400">
              <a:spcAft>
                <a:spcPts val="600"/>
              </a:spcAft>
            </a:pPr>
            <a:r>
              <a:rPr lang="en-US" sz="2000" dirty="0"/>
              <a:t>Provision for worst case =&gt; </a:t>
            </a:r>
            <a:r>
              <a:rPr lang="en-US" sz="2000" dirty="0">
                <a:solidFill>
                  <a:schemeClr val="accent2">
                    <a:lumMod val="75000"/>
                  </a:schemeClr>
                </a:solidFill>
              </a:rPr>
              <a:t>Under-utilized at start</a:t>
            </a:r>
          </a:p>
          <a:p>
            <a:pPr indent="-228600" defTabSz="914400">
              <a:spcAft>
                <a:spcPts val="600"/>
              </a:spcAft>
            </a:pPr>
            <a:r>
              <a:rPr lang="en-US" sz="2000" dirty="0"/>
              <a:t>Provision for best case =&gt; </a:t>
            </a:r>
            <a:r>
              <a:rPr lang="en-US" sz="2000" dirty="0">
                <a:solidFill>
                  <a:schemeClr val="accent2">
                    <a:lumMod val="75000"/>
                  </a:schemeClr>
                </a:solidFill>
              </a:rPr>
              <a:t>Overload near end</a:t>
            </a:r>
          </a:p>
        </p:txBody>
      </p:sp>
      <p:pic>
        <p:nvPicPr>
          <p:cNvPr id="7" name="Picture 6">
            <a:extLst>
              <a:ext uri="{FF2B5EF4-FFF2-40B4-BE49-F238E27FC236}">
                <a16:creationId xmlns:a16="http://schemas.microsoft.com/office/drawing/2014/main" id="{72A92385-16D8-541D-D0A2-FE38EF7F93D3}"/>
              </a:ext>
            </a:extLst>
          </p:cNvPr>
          <p:cNvPicPr>
            <a:picLocks noChangeAspect="1"/>
          </p:cNvPicPr>
          <p:nvPr/>
        </p:nvPicPr>
        <p:blipFill rotWithShape="1">
          <a:blip r:embed="rId3"/>
          <a:srcRect l="4312" r="-3" b="-3"/>
          <a:stretch/>
        </p:blipFill>
        <p:spPr>
          <a:xfrm>
            <a:off x="3951439" y="1268016"/>
            <a:ext cx="4445252" cy="3298366"/>
          </a:xfrm>
          <a:prstGeom prst="rect">
            <a:avLst/>
          </a:prstGeom>
        </p:spPr>
      </p:pic>
    </p:spTree>
    <p:extLst>
      <p:ext uri="{BB962C8B-B14F-4D97-AF65-F5344CB8AC3E}">
        <p14:creationId xmlns:p14="http://schemas.microsoft.com/office/powerpoint/2010/main" val="202538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fontScale="90000"/>
          </a:bodyPr>
          <a:lstStyle/>
          <a:p>
            <a:r>
              <a:rPr lang="en-US" dirty="0">
                <a:solidFill>
                  <a:srgbClr val="5F3F5A"/>
                </a:solidFill>
              </a:rPr>
              <a:t>Challenge 3: Handling varying CPU availability</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6" name="Google Shape;152;p24">
            <a:extLst>
              <a:ext uri="{FF2B5EF4-FFF2-40B4-BE49-F238E27FC236}">
                <a16:creationId xmlns:a16="http://schemas.microsoft.com/office/drawing/2014/main" id="{6C45F599-4718-9381-C198-D642B6FD7C8E}"/>
              </a:ext>
            </a:extLst>
          </p:cNvPr>
          <p:cNvSpPr txBox="1">
            <a:spLocks/>
          </p:cNvSpPr>
          <p:nvPr/>
        </p:nvSpPr>
        <p:spPr>
          <a:xfrm>
            <a:off x="628650" y="1268016"/>
            <a:ext cx="7281746" cy="2675379"/>
          </a:xfrm>
          <a:prstGeom prst="rect">
            <a:avLst/>
          </a:prstGeom>
        </p:spPr>
        <p:txBody>
          <a:bodyPr spcFirstLastPara="1" vert="horz" lIns="91440" tIns="45720" rIns="91440" bIns="45720" rtlCol="0" anchor="ctr"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228600" defTabSz="914400">
              <a:spcAft>
                <a:spcPts val="1200"/>
              </a:spcAft>
            </a:pPr>
            <a:r>
              <a:rPr lang="en-US" sz="2000" dirty="0"/>
              <a:t>Common ways to save battery:</a:t>
            </a:r>
          </a:p>
          <a:p>
            <a:pPr marL="800100" lvl="1" indent="-228600" defTabSz="914400">
              <a:spcAft>
                <a:spcPts val="1200"/>
              </a:spcAft>
            </a:pPr>
            <a:r>
              <a:rPr lang="en-US" sz="2000" dirty="0"/>
              <a:t>Turn off a core</a:t>
            </a:r>
          </a:p>
          <a:p>
            <a:pPr marL="800100" lvl="1" indent="-228600" defTabSz="914400">
              <a:spcAft>
                <a:spcPts val="1200"/>
              </a:spcAft>
            </a:pPr>
            <a:r>
              <a:rPr lang="en-US" sz="2000" dirty="0"/>
              <a:t>Reduce the frequency of all cores</a:t>
            </a:r>
          </a:p>
          <a:p>
            <a:pPr marL="342900" indent="-228600" defTabSz="914400">
              <a:spcAft>
                <a:spcPts val="1200"/>
              </a:spcAft>
            </a:pPr>
            <a:r>
              <a:rPr lang="en-US" sz="2000" dirty="0">
                <a:solidFill>
                  <a:schemeClr val="accent2">
                    <a:lumMod val="75000"/>
                  </a:schemeClr>
                </a:solidFill>
              </a:rPr>
              <a:t>No prior work handles this</a:t>
            </a:r>
          </a:p>
        </p:txBody>
      </p:sp>
      <p:pic>
        <p:nvPicPr>
          <p:cNvPr id="8" name="Picture 7">
            <a:extLst>
              <a:ext uri="{FF2B5EF4-FFF2-40B4-BE49-F238E27FC236}">
                <a16:creationId xmlns:a16="http://schemas.microsoft.com/office/drawing/2014/main" id="{6987BA9B-40F0-E19D-BFAF-FAC53E96F4EC}"/>
              </a:ext>
            </a:extLst>
          </p:cNvPr>
          <p:cNvPicPr>
            <a:picLocks noChangeAspect="1"/>
          </p:cNvPicPr>
          <p:nvPr/>
        </p:nvPicPr>
        <p:blipFill>
          <a:blip r:embed="rId3"/>
          <a:stretch>
            <a:fillRect/>
          </a:stretch>
        </p:blipFill>
        <p:spPr>
          <a:xfrm>
            <a:off x="5899864" y="1630298"/>
            <a:ext cx="3173572" cy="1882904"/>
          </a:xfrm>
          <a:prstGeom prst="rect">
            <a:avLst/>
          </a:prstGeom>
        </p:spPr>
      </p:pic>
    </p:spTree>
    <p:extLst>
      <p:ext uri="{BB962C8B-B14F-4D97-AF65-F5344CB8AC3E}">
        <p14:creationId xmlns:p14="http://schemas.microsoft.com/office/powerpoint/2010/main" val="400212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Our contribution - Catan</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5" name="Google Shape;158;p25">
            <a:extLst>
              <a:ext uri="{FF2B5EF4-FFF2-40B4-BE49-F238E27FC236}">
                <a16:creationId xmlns:a16="http://schemas.microsoft.com/office/drawing/2014/main" id="{C2FBF353-6DCF-B3D0-8AF2-ED36CE551308}"/>
              </a:ext>
            </a:extLst>
          </p:cNvPr>
          <p:cNvSpPr txBox="1">
            <a:spLocks/>
          </p:cNvSpPr>
          <p:nvPr/>
        </p:nvSpPr>
        <p:spPr>
          <a:xfrm>
            <a:off x="628650" y="1235565"/>
            <a:ext cx="7210083" cy="2672369"/>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0" defTabSz="914400">
              <a:spcBef>
                <a:spcPts val="0"/>
              </a:spcBef>
              <a:spcAft>
                <a:spcPts val="600"/>
              </a:spcAft>
              <a:buSzPts val="1800"/>
              <a:buFont typeface="Arial" panose="020B0604020202020204" pitchFamily="34" charset="0"/>
              <a:buNone/>
            </a:pPr>
            <a:r>
              <a:rPr lang="en-US" sz="2000"/>
              <a:t>Catan solves all 3 challenges simultaneously!</a:t>
            </a:r>
            <a:endParaRPr lang="en-US" sz="2000" dirty="0"/>
          </a:p>
        </p:txBody>
      </p:sp>
    </p:spTree>
    <p:extLst>
      <p:ext uri="{BB962C8B-B14F-4D97-AF65-F5344CB8AC3E}">
        <p14:creationId xmlns:p14="http://schemas.microsoft.com/office/powerpoint/2010/main" val="257640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Catan Design</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pic>
        <p:nvPicPr>
          <p:cNvPr id="6" name="Picture 5">
            <a:extLst>
              <a:ext uri="{FF2B5EF4-FFF2-40B4-BE49-F238E27FC236}">
                <a16:creationId xmlns:a16="http://schemas.microsoft.com/office/drawing/2014/main" id="{6291C9F9-F93A-1A6D-976B-A5982562C2D3}"/>
              </a:ext>
            </a:extLst>
          </p:cNvPr>
          <p:cNvPicPr>
            <a:picLocks noChangeAspect="1"/>
          </p:cNvPicPr>
          <p:nvPr/>
        </p:nvPicPr>
        <p:blipFill>
          <a:blip r:embed="rId3"/>
          <a:stretch>
            <a:fillRect/>
          </a:stretch>
        </p:blipFill>
        <p:spPr>
          <a:xfrm>
            <a:off x="888623" y="1039669"/>
            <a:ext cx="7773074" cy="1790855"/>
          </a:xfrm>
          <a:prstGeom prst="rect">
            <a:avLst/>
          </a:prstGeom>
        </p:spPr>
      </p:pic>
      <p:sp>
        <p:nvSpPr>
          <p:cNvPr id="7" name="TextBox 6">
            <a:extLst>
              <a:ext uri="{FF2B5EF4-FFF2-40B4-BE49-F238E27FC236}">
                <a16:creationId xmlns:a16="http://schemas.microsoft.com/office/drawing/2014/main" id="{A8587CE4-6C5F-79B6-9127-DC29A4F51674}"/>
              </a:ext>
            </a:extLst>
          </p:cNvPr>
          <p:cNvSpPr txBox="1"/>
          <p:nvPr/>
        </p:nvSpPr>
        <p:spPr>
          <a:xfrm>
            <a:off x="237785" y="2954907"/>
            <a:ext cx="322092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Collision Avoidance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Low latency &amp; throughput for chain</a:t>
            </a:r>
          </a:p>
        </p:txBody>
      </p:sp>
      <p:sp>
        <p:nvSpPr>
          <p:cNvPr id="8" name="TextBox 7">
            <a:extLst>
              <a:ext uri="{FF2B5EF4-FFF2-40B4-BE49-F238E27FC236}">
                <a16:creationId xmlns:a16="http://schemas.microsoft.com/office/drawing/2014/main" id="{81294537-0FA8-340C-505C-0DB87B6F94BB}"/>
              </a:ext>
            </a:extLst>
          </p:cNvPr>
          <p:cNvSpPr txBox="1"/>
          <p:nvPr/>
        </p:nvSpPr>
        <p:spPr>
          <a:xfrm>
            <a:off x="5094337" y="2954907"/>
            <a:ext cx="3745112" cy="14429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Constrained Optimization Problem:</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Stage-I: Spatial Allocation</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Stage-II: Temporal &amp; Exec rates</a:t>
            </a:r>
          </a:p>
        </p:txBody>
      </p:sp>
      <p:pic>
        <p:nvPicPr>
          <p:cNvPr id="9" name="Picture 8">
            <a:extLst>
              <a:ext uri="{FF2B5EF4-FFF2-40B4-BE49-F238E27FC236}">
                <a16:creationId xmlns:a16="http://schemas.microsoft.com/office/drawing/2014/main" id="{56235277-FCB5-5FD7-B26C-06A2E7D250A7}"/>
              </a:ext>
            </a:extLst>
          </p:cNvPr>
          <p:cNvPicPr>
            <a:picLocks noChangeAspect="1"/>
          </p:cNvPicPr>
          <p:nvPr/>
        </p:nvPicPr>
        <p:blipFill>
          <a:blip r:embed="rId4"/>
          <a:stretch>
            <a:fillRect/>
          </a:stretch>
        </p:blipFill>
        <p:spPr>
          <a:xfrm>
            <a:off x="4390003" y="3341580"/>
            <a:ext cx="770314" cy="658997"/>
          </a:xfrm>
          <a:prstGeom prst="rect">
            <a:avLst/>
          </a:prstGeom>
        </p:spPr>
      </p:pic>
      <p:pic>
        <p:nvPicPr>
          <p:cNvPr id="10" name="Picture 9">
            <a:extLst>
              <a:ext uri="{FF2B5EF4-FFF2-40B4-BE49-F238E27FC236}">
                <a16:creationId xmlns:a16="http://schemas.microsoft.com/office/drawing/2014/main" id="{D68D702F-F5DD-E7B6-57AE-4D1C49C044C9}"/>
              </a:ext>
            </a:extLst>
          </p:cNvPr>
          <p:cNvPicPr>
            <a:picLocks noChangeAspect="1"/>
          </p:cNvPicPr>
          <p:nvPr/>
        </p:nvPicPr>
        <p:blipFill>
          <a:blip r:embed="rId5"/>
          <a:stretch>
            <a:fillRect/>
          </a:stretch>
        </p:blipFill>
        <p:spPr>
          <a:xfrm>
            <a:off x="4460975" y="3968640"/>
            <a:ext cx="633361" cy="543492"/>
          </a:xfrm>
          <a:prstGeom prst="rect">
            <a:avLst/>
          </a:prstGeom>
        </p:spPr>
      </p:pic>
      <p:pic>
        <p:nvPicPr>
          <p:cNvPr id="11" name="Picture 10">
            <a:extLst>
              <a:ext uri="{FF2B5EF4-FFF2-40B4-BE49-F238E27FC236}">
                <a16:creationId xmlns:a16="http://schemas.microsoft.com/office/drawing/2014/main" id="{360678F8-3985-DE9D-4913-4914DD178FA1}"/>
              </a:ext>
            </a:extLst>
          </p:cNvPr>
          <p:cNvPicPr>
            <a:picLocks noChangeAspect="1"/>
          </p:cNvPicPr>
          <p:nvPr/>
        </p:nvPicPr>
        <p:blipFill>
          <a:blip r:embed="rId6"/>
          <a:stretch>
            <a:fillRect/>
          </a:stretch>
        </p:blipFill>
        <p:spPr>
          <a:xfrm>
            <a:off x="293493" y="3819526"/>
            <a:ext cx="3002540" cy="586791"/>
          </a:xfrm>
          <a:prstGeom prst="rect">
            <a:avLst/>
          </a:prstGeom>
        </p:spPr>
      </p:pic>
    </p:spTree>
    <p:extLst>
      <p:ext uri="{BB962C8B-B14F-4D97-AF65-F5344CB8AC3E}">
        <p14:creationId xmlns:p14="http://schemas.microsoft.com/office/powerpoint/2010/main" val="11201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Evaluation - Setup</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5" name="Text Placeholder 2">
            <a:extLst>
              <a:ext uri="{FF2B5EF4-FFF2-40B4-BE49-F238E27FC236}">
                <a16:creationId xmlns:a16="http://schemas.microsoft.com/office/drawing/2014/main" id="{479F5070-A07D-2CAB-6713-521544E1B90C}"/>
              </a:ext>
            </a:extLst>
          </p:cNvPr>
          <p:cNvSpPr txBox="1">
            <a:spLocks/>
          </p:cNvSpPr>
          <p:nvPr/>
        </p:nvSpPr>
        <p:spPr>
          <a:xfrm>
            <a:off x="704850" y="1171575"/>
            <a:ext cx="7105650" cy="26723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defTabSz="914400">
              <a:spcAft>
                <a:spcPts val="600"/>
              </a:spcAft>
            </a:pPr>
            <a:r>
              <a:rPr lang="en-US" sz="2000" dirty="0"/>
              <a:t>Implemented Scheduler as a ROS node over Linux</a:t>
            </a:r>
          </a:p>
        </p:txBody>
      </p:sp>
      <p:pic>
        <p:nvPicPr>
          <p:cNvPr id="12" name="Picture 2">
            <a:extLst>
              <a:ext uri="{FF2B5EF4-FFF2-40B4-BE49-F238E27FC236}">
                <a16:creationId xmlns:a16="http://schemas.microsoft.com/office/drawing/2014/main" id="{5059B784-F67E-5745-D55B-36A26D6FF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353" y="2926067"/>
            <a:ext cx="3731872" cy="99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60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Evaluation - Setup</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5" name="Text Placeholder 2">
            <a:extLst>
              <a:ext uri="{FF2B5EF4-FFF2-40B4-BE49-F238E27FC236}">
                <a16:creationId xmlns:a16="http://schemas.microsoft.com/office/drawing/2014/main" id="{479F5070-A07D-2CAB-6713-521544E1B90C}"/>
              </a:ext>
            </a:extLst>
          </p:cNvPr>
          <p:cNvSpPr txBox="1">
            <a:spLocks/>
          </p:cNvSpPr>
          <p:nvPr/>
        </p:nvSpPr>
        <p:spPr>
          <a:xfrm>
            <a:off x="704850" y="1171575"/>
            <a:ext cx="6934200" cy="26723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228600" algn="l" defTabSz="914400" rtl="0" eaLnBrk="1" fontAlgn="auto" latinLnBrk="0" hangingPunct="1">
              <a:lnSpc>
                <a:spcPct val="90000"/>
              </a:lnSpc>
              <a:spcBef>
                <a:spcPts val="75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F3F59"/>
                </a:solidFill>
                <a:effectLst/>
                <a:uLnTx/>
                <a:uFillTx/>
                <a:latin typeface="Montserrat" pitchFamily="2" charset="77"/>
                <a:ea typeface="+mn-ea"/>
                <a:cs typeface="+mn-cs"/>
              </a:rPr>
              <a:t>Implemented Scheduler as a ROS node over Linux</a:t>
            </a:r>
          </a:p>
          <a:p>
            <a:pPr marL="171450" marR="0" lvl="0" indent="-228600" algn="l" defTabSz="914400" rtl="0" eaLnBrk="1" fontAlgn="auto" latinLnBrk="0" hangingPunct="1">
              <a:lnSpc>
                <a:spcPct val="90000"/>
              </a:lnSpc>
              <a:spcBef>
                <a:spcPts val="750"/>
              </a:spcBef>
              <a:spcAft>
                <a:spcPts val="600"/>
              </a:spcAft>
              <a:buClrTx/>
              <a:buSzTx/>
              <a:buFont typeface="Arial" panose="020B0604020202020204" pitchFamily="34" charset="0"/>
              <a:buChar char="•"/>
              <a:tabLst/>
              <a:defRPr/>
            </a:pPr>
            <a:r>
              <a:rPr lang="en-US" sz="2000" dirty="0"/>
              <a:t>Simulated P3AT robot running Nav2D in Stage</a:t>
            </a:r>
            <a:endParaRPr kumimoji="0" lang="en-US" sz="20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pic>
        <p:nvPicPr>
          <p:cNvPr id="6" name="Picture 5">
            <a:extLst>
              <a:ext uri="{FF2B5EF4-FFF2-40B4-BE49-F238E27FC236}">
                <a16:creationId xmlns:a16="http://schemas.microsoft.com/office/drawing/2014/main" id="{CD0372AF-4756-DB7B-63D8-B5BF8D6E5FD6}"/>
              </a:ext>
            </a:extLst>
          </p:cNvPr>
          <p:cNvPicPr>
            <a:picLocks noChangeAspect="1"/>
          </p:cNvPicPr>
          <p:nvPr/>
        </p:nvPicPr>
        <p:blipFill>
          <a:blip r:embed="rId3"/>
          <a:stretch>
            <a:fillRect/>
          </a:stretch>
        </p:blipFill>
        <p:spPr>
          <a:xfrm>
            <a:off x="5138258" y="2307115"/>
            <a:ext cx="3601803" cy="2332167"/>
          </a:xfrm>
          <a:prstGeom prst="rect">
            <a:avLst/>
          </a:prstGeom>
        </p:spPr>
      </p:pic>
    </p:spTree>
    <p:extLst>
      <p:ext uri="{BB962C8B-B14F-4D97-AF65-F5344CB8AC3E}">
        <p14:creationId xmlns:p14="http://schemas.microsoft.com/office/powerpoint/2010/main" val="396856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fontScale="90000"/>
          </a:bodyPr>
          <a:lstStyle/>
          <a:p>
            <a:r>
              <a:rPr lang="en-US" dirty="0">
                <a:solidFill>
                  <a:srgbClr val="5F3F5A"/>
                </a:solidFill>
              </a:rPr>
              <a:t>Robots have limited CPU resources</a:t>
            </a:r>
          </a:p>
        </p:txBody>
      </p:sp>
      <p:sp>
        <p:nvSpPr>
          <p:cNvPr id="3" name="Content Placeholder 2">
            <a:extLst>
              <a:ext uri="{FF2B5EF4-FFF2-40B4-BE49-F238E27FC236}">
                <a16:creationId xmlns:a16="http://schemas.microsoft.com/office/drawing/2014/main" id="{A583F40F-6C86-EC46-A253-FC79565BA630}"/>
              </a:ext>
            </a:extLst>
          </p:cNvPr>
          <p:cNvSpPr>
            <a:spLocks noGrp="1"/>
          </p:cNvSpPr>
          <p:nvPr>
            <p:ph idx="1"/>
          </p:nvPr>
        </p:nvSpPr>
        <p:spPr/>
        <p:txBody>
          <a:bodyPr/>
          <a:lstStyle/>
          <a:p>
            <a:pPr marL="0" indent="0">
              <a:buNone/>
            </a:pPr>
            <a:r>
              <a:rPr lang="en-US" sz="2400" dirty="0"/>
              <a:t>Most robots run on on-board chips with limited CPU</a:t>
            </a:r>
          </a:p>
          <a:p>
            <a:pPr marL="0" indent="0">
              <a:buNone/>
            </a:pPr>
            <a:endParaRPr lang="en-US" dirty="0">
              <a:solidFill>
                <a:srgbClr val="5F3F5A"/>
              </a:solidFill>
            </a:endParaRP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fld id="{E8ED25DC-E166-554F-BCD9-3FA8AEAE4EAB}" type="slidenum">
              <a:rPr lang="en-US" smtClean="0"/>
              <a:t>2</a:t>
            </a:fld>
            <a:endParaRPr lang="en-US"/>
          </a:p>
        </p:txBody>
      </p:sp>
      <p:pic>
        <p:nvPicPr>
          <p:cNvPr id="5" name="Picture 4">
            <a:extLst>
              <a:ext uri="{FF2B5EF4-FFF2-40B4-BE49-F238E27FC236}">
                <a16:creationId xmlns:a16="http://schemas.microsoft.com/office/drawing/2014/main" id="{884AF9A8-1C08-158A-324F-D4BC92B57E15}"/>
              </a:ext>
            </a:extLst>
          </p:cNvPr>
          <p:cNvPicPr>
            <a:picLocks noChangeAspect="1"/>
          </p:cNvPicPr>
          <p:nvPr/>
        </p:nvPicPr>
        <p:blipFill rotWithShape="1">
          <a:blip r:embed="rId3"/>
          <a:srcRect l="10222" r="3115" b="7"/>
          <a:stretch/>
        </p:blipFill>
        <p:spPr>
          <a:xfrm>
            <a:off x="1458197" y="1790700"/>
            <a:ext cx="1837294" cy="2285614"/>
          </a:xfrm>
          <a:prstGeom prst="rect">
            <a:avLst/>
          </a:prstGeom>
        </p:spPr>
      </p:pic>
      <p:pic>
        <p:nvPicPr>
          <p:cNvPr id="6" name="Picture 5">
            <a:extLst>
              <a:ext uri="{FF2B5EF4-FFF2-40B4-BE49-F238E27FC236}">
                <a16:creationId xmlns:a16="http://schemas.microsoft.com/office/drawing/2014/main" id="{4B32AA2B-14D8-68E4-51BA-9A3EF63E8E5F}"/>
              </a:ext>
            </a:extLst>
          </p:cNvPr>
          <p:cNvPicPr>
            <a:picLocks noChangeAspect="1"/>
          </p:cNvPicPr>
          <p:nvPr/>
        </p:nvPicPr>
        <p:blipFill>
          <a:blip r:embed="rId4"/>
          <a:stretch>
            <a:fillRect/>
          </a:stretch>
        </p:blipFill>
        <p:spPr>
          <a:xfrm>
            <a:off x="4619624" y="1790700"/>
            <a:ext cx="3523361" cy="2285614"/>
          </a:xfrm>
          <a:prstGeom prst="rect">
            <a:avLst/>
          </a:prstGeom>
        </p:spPr>
      </p:pic>
      <p:sp>
        <p:nvSpPr>
          <p:cNvPr id="7" name="TextBox 6">
            <a:extLst>
              <a:ext uri="{FF2B5EF4-FFF2-40B4-BE49-F238E27FC236}">
                <a16:creationId xmlns:a16="http://schemas.microsoft.com/office/drawing/2014/main" id="{AE7B9E77-1174-ED0C-C0FE-8E73B7196B56}"/>
              </a:ext>
            </a:extLst>
          </p:cNvPr>
          <p:cNvSpPr txBox="1"/>
          <p:nvPr/>
        </p:nvSpPr>
        <p:spPr>
          <a:xfrm>
            <a:off x="885825" y="4059368"/>
            <a:ext cx="3348403" cy="369332"/>
          </a:xfrm>
          <a:prstGeom prst="rect">
            <a:avLst/>
          </a:prstGeom>
          <a:noFill/>
        </p:spPr>
        <p:txBody>
          <a:bodyPr wrap="square" rtlCol="0">
            <a:spAutoFit/>
          </a:bodyPr>
          <a:lstStyle/>
          <a:p>
            <a:r>
              <a:rPr lang="en-US" dirty="0" err="1">
                <a:latin typeface="Montserrat" panose="00000500000000000000" pitchFamily="2" charset="0"/>
              </a:rPr>
              <a:t>LocoBot</a:t>
            </a:r>
            <a:r>
              <a:rPr lang="en-US" baseline="30000" dirty="0">
                <a:latin typeface="Montserrat" panose="00000500000000000000" pitchFamily="2" charset="0"/>
              </a:rPr>
              <a:t>[1]</a:t>
            </a:r>
            <a:r>
              <a:rPr lang="en-US" dirty="0">
                <a:latin typeface="Montserrat" panose="00000500000000000000" pitchFamily="2" charset="0"/>
              </a:rPr>
              <a:t>: 2-Core Intel NUC</a:t>
            </a:r>
          </a:p>
        </p:txBody>
      </p:sp>
      <p:sp>
        <p:nvSpPr>
          <p:cNvPr id="8" name="TextBox 7">
            <a:extLst>
              <a:ext uri="{FF2B5EF4-FFF2-40B4-BE49-F238E27FC236}">
                <a16:creationId xmlns:a16="http://schemas.microsoft.com/office/drawing/2014/main" id="{A8D53DB9-02EE-B0FC-9C1A-7FE38B99D730}"/>
              </a:ext>
            </a:extLst>
          </p:cNvPr>
          <p:cNvSpPr txBox="1"/>
          <p:nvPr/>
        </p:nvSpPr>
        <p:spPr>
          <a:xfrm>
            <a:off x="5498266" y="4059368"/>
            <a:ext cx="2631688" cy="369332"/>
          </a:xfrm>
          <a:prstGeom prst="rect">
            <a:avLst/>
          </a:prstGeom>
          <a:noFill/>
        </p:spPr>
        <p:txBody>
          <a:bodyPr wrap="square" rtlCol="0">
            <a:spAutoFit/>
          </a:bodyPr>
          <a:lstStyle/>
          <a:p>
            <a:r>
              <a:rPr lang="en-US" dirty="0">
                <a:latin typeface="Montserrat" panose="00000500000000000000" pitchFamily="2" charset="0"/>
              </a:rPr>
              <a:t>P3at: 2-Core Intel PC</a:t>
            </a:r>
          </a:p>
        </p:txBody>
      </p:sp>
      <p:sp>
        <p:nvSpPr>
          <p:cNvPr id="9" name="TextBox 8">
            <a:extLst>
              <a:ext uri="{FF2B5EF4-FFF2-40B4-BE49-F238E27FC236}">
                <a16:creationId xmlns:a16="http://schemas.microsoft.com/office/drawing/2014/main" id="{672B7612-926D-0502-77F0-CC05EF65AD1F}"/>
              </a:ext>
            </a:extLst>
          </p:cNvPr>
          <p:cNvSpPr txBox="1"/>
          <p:nvPr/>
        </p:nvSpPr>
        <p:spPr>
          <a:xfrm>
            <a:off x="7086600" y="4424635"/>
            <a:ext cx="2200276" cy="276999"/>
          </a:xfrm>
          <a:prstGeom prst="rect">
            <a:avLst/>
          </a:prstGeom>
          <a:noFill/>
        </p:spPr>
        <p:txBody>
          <a:bodyPr wrap="square" rtlCol="0">
            <a:spAutoFit/>
          </a:bodyPr>
          <a:lstStyle/>
          <a:p>
            <a:r>
              <a:rPr lang="en-US" sz="1200" dirty="0">
                <a:latin typeface="Montserrat" panose="00000500000000000000" pitchFamily="2" charset="0"/>
              </a:rPr>
              <a:t>1. http://www.locobot.org/</a:t>
            </a:r>
          </a:p>
        </p:txBody>
      </p:sp>
    </p:spTree>
    <p:extLst>
      <p:ext uri="{BB962C8B-B14F-4D97-AF65-F5344CB8AC3E}">
        <p14:creationId xmlns:p14="http://schemas.microsoft.com/office/powerpoint/2010/main" val="36529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Evaluation - Baseline</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7" name="Text Placeholder 2">
            <a:extLst>
              <a:ext uri="{FF2B5EF4-FFF2-40B4-BE49-F238E27FC236}">
                <a16:creationId xmlns:a16="http://schemas.microsoft.com/office/drawing/2014/main" id="{A15D3597-C43E-FE1C-4315-D5CF993B4C16}"/>
              </a:ext>
            </a:extLst>
          </p:cNvPr>
          <p:cNvSpPr txBox="1">
            <a:spLocks/>
          </p:cNvSpPr>
          <p:nvPr/>
        </p:nvSpPr>
        <p:spPr>
          <a:xfrm>
            <a:off x="628650" y="1176048"/>
            <a:ext cx="7419975" cy="279587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spcAft>
                <a:spcPts val="600"/>
              </a:spcAft>
              <a:buFont typeface="Arial" panose="020B0604020202020204" pitchFamily="34" charset="0"/>
              <a:buNone/>
            </a:pPr>
            <a:r>
              <a:rPr lang="en-US" sz="2000" dirty="0"/>
              <a:t>Comparing Catan to default configuration</a:t>
            </a:r>
          </a:p>
          <a:p>
            <a:pPr indent="-228600" defTabSz="914400">
              <a:spcAft>
                <a:spcPts val="600"/>
              </a:spcAft>
            </a:pPr>
            <a:r>
              <a:rPr lang="en-US" sz="2000" dirty="0"/>
              <a:t>Execution Rates hand-tuned by developer</a:t>
            </a:r>
          </a:p>
          <a:p>
            <a:pPr indent="-228600" defTabSz="914400">
              <a:spcAft>
                <a:spcPts val="600"/>
              </a:spcAft>
            </a:pPr>
            <a:r>
              <a:rPr lang="en-US" sz="2000" dirty="0"/>
              <a:t>Temporal CPU Allocation: Linux CFS (Completely Fair)</a:t>
            </a:r>
          </a:p>
          <a:p>
            <a:pPr marL="114300" indent="-228600" defTabSz="914400">
              <a:spcAft>
                <a:spcPts val="600"/>
              </a:spcAft>
            </a:pPr>
            <a:endParaRPr lang="en-US" sz="2000" dirty="0"/>
          </a:p>
        </p:txBody>
      </p:sp>
    </p:spTree>
    <p:extLst>
      <p:ext uri="{BB962C8B-B14F-4D97-AF65-F5344CB8AC3E}">
        <p14:creationId xmlns:p14="http://schemas.microsoft.com/office/powerpoint/2010/main" val="144651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Goal 1: Better Collision Avoidance</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5" name="Text Placeholder 2">
            <a:extLst>
              <a:ext uri="{FF2B5EF4-FFF2-40B4-BE49-F238E27FC236}">
                <a16:creationId xmlns:a16="http://schemas.microsoft.com/office/drawing/2014/main" id="{1702074A-A78B-E7DF-238D-96D8D3EAA884}"/>
              </a:ext>
            </a:extLst>
          </p:cNvPr>
          <p:cNvSpPr txBox="1">
            <a:spLocks/>
          </p:cNvSpPr>
          <p:nvPr/>
        </p:nvSpPr>
        <p:spPr>
          <a:xfrm>
            <a:off x="628650" y="1171575"/>
            <a:ext cx="7578514" cy="33596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0" defTabSz="914400">
              <a:spcAft>
                <a:spcPts val="600"/>
              </a:spcAft>
              <a:buFont typeface="Arial" panose="020B0604020202020204" pitchFamily="34" charset="0"/>
              <a:buNone/>
            </a:pPr>
            <a:r>
              <a:rPr lang="en-US" sz="2000" dirty="0"/>
              <a:t>Over 40 Runs of Nav2D robot on 1core: ~8x better!</a:t>
            </a:r>
          </a:p>
        </p:txBody>
      </p:sp>
      <p:pic>
        <p:nvPicPr>
          <p:cNvPr id="6" name="Picture 5">
            <a:extLst>
              <a:ext uri="{FF2B5EF4-FFF2-40B4-BE49-F238E27FC236}">
                <a16:creationId xmlns:a16="http://schemas.microsoft.com/office/drawing/2014/main" id="{C5CEF6EA-BD4C-1005-0EA8-0AA2C40EFC17}"/>
              </a:ext>
            </a:extLst>
          </p:cNvPr>
          <p:cNvPicPr>
            <a:picLocks noChangeAspect="1"/>
          </p:cNvPicPr>
          <p:nvPr/>
        </p:nvPicPr>
        <p:blipFill>
          <a:blip r:embed="rId3"/>
          <a:stretch>
            <a:fillRect/>
          </a:stretch>
        </p:blipFill>
        <p:spPr>
          <a:xfrm>
            <a:off x="5014963" y="1762124"/>
            <a:ext cx="4041736" cy="267322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899262CC-B74F-1934-60C1-C0A5C393BE14}"/>
              </a:ext>
            </a:extLst>
          </p:cNvPr>
          <p:cNvPicPr>
            <a:picLocks noChangeAspect="1"/>
          </p:cNvPicPr>
          <p:nvPr/>
        </p:nvPicPr>
        <p:blipFill>
          <a:blip r:embed="rId4"/>
          <a:stretch>
            <a:fillRect/>
          </a:stretch>
        </p:blipFill>
        <p:spPr>
          <a:xfrm>
            <a:off x="152400" y="1660068"/>
            <a:ext cx="4676945" cy="2915296"/>
          </a:xfrm>
          <a:prstGeom prst="rect">
            <a:avLst/>
          </a:prstGeom>
        </p:spPr>
      </p:pic>
    </p:spTree>
    <p:extLst>
      <p:ext uri="{BB962C8B-B14F-4D97-AF65-F5344CB8AC3E}">
        <p14:creationId xmlns:p14="http://schemas.microsoft.com/office/powerpoint/2010/main" val="19681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Goal 2: Better Odometry Staleness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7" name="Text Placeholder 2">
            <a:extLst>
              <a:ext uri="{FF2B5EF4-FFF2-40B4-BE49-F238E27FC236}">
                <a16:creationId xmlns:a16="http://schemas.microsoft.com/office/drawing/2014/main" id="{C72A3BB4-EF65-DAA0-F2A1-A185B60B2B63}"/>
              </a:ext>
            </a:extLst>
          </p:cNvPr>
          <p:cNvSpPr txBox="1">
            <a:spLocks/>
          </p:cNvSpPr>
          <p:nvPr/>
        </p:nvSpPr>
        <p:spPr>
          <a:xfrm>
            <a:off x="482303" y="1129187"/>
            <a:ext cx="7578514" cy="33596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0" defTabSz="914400">
              <a:spcAft>
                <a:spcPts val="600"/>
              </a:spcAft>
              <a:buFont typeface="Arial" panose="020B0604020202020204" pitchFamily="34" charset="0"/>
              <a:buNone/>
            </a:pPr>
            <a:r>
              <a:rPr lang="en-US" sz="2000" dirty="0"/>
              <a:t>Over 20 Runs of Nav2D robot on 1core: </a:t>
            </a:r>
            <a:r>
              <a:rPr lang="en-US" sz="2000" dirty="0" err="1"/>
              <a:t>Upto</a:t>
            </a:r>
            <a:r>
              <a:rPr lang="en-US" sz="2000" dirty="0"/>
              <a:t> 9x better!</a:t>
            </a:r>
          </a:p>
        </p:txBody>
      </p:sp>
      <p:pic>
        <p:nvPicPr>
          <p:cNvPr id="9" name="Picture 8">
            <a:extLst>
              <a:ext uri="{FF2B5EF4-FFF2-40B4-BE49-F238E27FC236}">
                <a16:creationId xmlns:a16="http://schemas.microsoft.com/office/drawing/2014/main" id="{9769E7A5-0788-8FFC-D215-07A017219F80}"/>
              </a:ext>
            </a:extLst>
          </p:cNvPr>
          <p:cNvPicPr>
            <a:picLocks noChangeAspect="1"/>
          </p:cNvPicPr>
          <p:nvPr/>
        </p:nvPicPr>
        <p:blipFill>
          <a:blip r:embed="rId3"/>
          <a:stretch>
            <a:fillRect/>
          </a:stretch>
        </p:blipFill>
        <p:spPr>
          <a:xfrm>
            <a:off x="4872440" y="1745934"/>
            <a:ext cx="3988966" cy="2752386"/>
          </a:xfrm>
          <a:prstGeom prst="rect">
            <a:avLst/>
          </a:prstGeom>
        </p:spPr>
      </p:pic>
      <p:pic>
        <p:nvPicPr>
          <p:cNvPr id="10" name="Picture 9">
            <a:extLst>
              <a:ext uri="{FF2B5EF4-FFF2-40B4-BE49-F238E27FC236}">
                <a16:creationId xmlns:a16="http://schemas.microsoft.com/office/drawing/2014/main" id="{95CAA543-051B-F0FB-17BB-57F93C332603}"/>
              </a:ext>
            </a:extLst>
          </p:cNvPr>
          <p:cNvPicPr>
            <a:picLocks noChangeAspect="1"/>
          </p:cNvPicPr>
          <p:nvPr/>
        </p:nvPicPr>
        <p:blipFill>
          <a:blip r:embed="rId4"/>
          <a:stretch>
            <a:fillRect/>
          </a:stretch>
        </p:blipFill>
        <p:spPr>
          <a:xfrm>
            <a:off x="311701" y="1745934"/>
            <a:ext cx="4041433" cy="2593756"/>
          </a:xfrm>
          <a:prstGeom prst="rect">
            <a:avLst/>
          </a:prstGeom>
          <a:effectLst>
            <a:softEdge rad="12700"/>
          </a:effectLst>
        </p:spPr>
      </p:pic>
    </p:spTree>
    <p:extLst>
      <p:ext uri="{BB962C8B-B14F-4D97-AF65-F5344CB8AC3E}">
        <p14:creationId xmlns:p14="http://schemas.microsoft.com/office/powerpoint/2010/main" val="378798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More Results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5" name="Text Placeholder 2">
            <a:extLst>
              <a:ext uri="{FF2B5EF4-FFF2-40B4-BE49-F238E27FC236}">
                <a16:creationId xmlns:a16="http://schemas.microsoft.com/office/drawing/2014/main" id="{4AB41B5F-816B-3912-68EF-781B9AB51F34}"/>
              </a:ext>
            </a:extLst>
          </p:cNvPr>
          <p:cNvSpPr txBox="1">
            <a:spLocks/>
          </p:cNvSpPr>
          <p:nvPr/>
        </p:nvSpPr>
        <p:spPr>
          <a:xfrm>
            <a:off x="628650" y="1163241"/>
            <a:ext cx="5972175" cy="3462637"/>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spcBef>
                <a:spcPts val="600"/>
              </a:spcBef>
              <a:spcAft>
                <a:spcPts val="600"/>
              </a:spcAft>
            </a:pPr>
            <a:r>
              <a:rPr lang="en-US" sz="2000" dirty="0"/>
              <a:t>Catan Overheads (&lt;5%)</a:t>
            </a:r>
          </a:p>
          <a:p>
            <a:pPr indent="-228600" defTabSz="914400">
              <a:spcBef>
                <a:spcPts val="600"/>
              </a:spcBef>
              <a:spcAft>
                <a:spcPts val="600"/>
              </a:spcAft>
            </a:pPr>
            <a:r>
              <a:rPr lang="en-US" sz="2000" dirty="0"/>
              <a:t>Nav2D - Handling compute usage variability </a:t>
            </a:r>
          </a:p>
          <a:p>
            <a:pPr indent="-228600" defTabSz="914400">
              <a:spcBef>
                <a:spcPts val="600"/>
              </a:spcBef>
              <a:spcAft>
                <a:spcPts val="600"/>
              </a:spcAft>
            </a:pPr>
            <a:r>
              <a:rPr lang="en-US" sz="2000" dirty="0"/>
              <a:t>Nav2D - Handling varying #cores</a:t>
            </a:r>
          </a:p>
          <a:p>
            <a:pPr indent="-228600" defTabSz="914400">
              <a:spcBef>
                <a:spcPts val="600"/>
              </a:spcBef>
              <a:spcAft>
                <a:spcPts val="600"/>
              </a:spcAft>
            </a:pPr>
            <a:r>
              <a:rPr lang="en-US" sz="2000" dirty="0"/>
              <a:t>Face-tracking Robot application</a:t>
            </a:r>
          </a:p>
          <a:p>
            <a:pPr indent="-228600" defTabSz="914400">
              <a:spcBef>
                <a:spcPts val="600"/>
              </a:spcBef>
              <a:spcAft>
                <a:spcPts val="600"/>
              </a:spcAft>
            </a:pPr>
            <a:r>
              <a:rPr lang="en-US" sz="2000" dirty="0"/>
              <a:t>VR Headset (ILLIXR System)</a:t>
            </a:r>
          </a:p>
          <a:p>
            <a:pPr marL="0" indent="0" defTabSz="914400">
              <a:spcBef>
                <a:spcPts val="600"/>
              </a:spcBef>
              <a:spcAft>
                <a:spcPts val="600"/>
              </a:spcAft>
              <a:buFont typeface="Arial" panose="020B0604020202020204" pitchFamily="34" charset="0"/>
              <a:buNone/>
            </a:pPr>
            <a:r>
              <a:rPr lang="en-US" sz="2000" dirty="0"/>
              <a:t>[Details in </a:t>
            </a:r>
            <a:r>
              <a:rPr lang="en-US" sz="2000" dirty="0" err="1"/>
              <a:t>arXiv</a:t>
            </a:r>
            <a:r>
              <a:rPr lang="en-US" sz="2000" dirty="0"/>
              <a:t> version]</a:t>
            </a:r>
          </a:p>
          <a:p>
            <a:pPr indent="-228600" defTabSz="914400">
              <a:spcBef>
                <a:spcPts val="600"/>
              </a:spcBef>
              <a:spcAft>
                <a:spcPts val="600"/>
              </a:spcAft>
            </a:pPr>
            <a:endParaRPr lang="en-US" sz="2000" dirty="0"/>
          </a:p>
        </p:txBody>
      </p:sp>
    </p:spTree>
    <p:extLst>
      <p:ext uri="{BB962C8B-B14F-4D97-AF65-F5344CB8AC3E}">
        <p14:creationId xmlns:p14="http://schemas.microsoft.com/office/powerpoint/2010/main" val="356797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a:bodyPr>
          <a:lstStyle/>
          <a:p>
            <a:r>
              <a:rPr lang="en-US" dirty="0">
                <a:solidFill>
                  <a:srgbClr val="5F3F5A"/>
                </a:solidFill>
              </a:rPr>
              <a:t>Conclusion</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5F3F59"/>
              </a:solidFill>
              <a:effectLst/>
              <a:uLnTx/>
              <a:uFillTx/>
              <a:latin typeface="Montserrat" pitchFamily="2" charset="77"/>
              <a:ea typeface="+mn-ea"/>
              <a:cs typeface="+mn-cs"/>
            </a:endParaRPr>
          </a:p>
        </p:txBody>
      </p:sp>
      <p:sp>
        <p:nvSpPr>
          <p:cNvPr id="6" name="Text Placeholder 2">
            <a:extLst>
              <a:ext uri="{FF2B5EF4-FFF2-40B4-BE49-F238E27FC236}">
                <a16:creationId xmlns:a16="http://schemas.microsoft.com/office/drawing/2014/main" id="{B9C9E701-6CB8-EF7B-C241-E31CBCF16C05}"/>
              </a:ext>
            </a:extLst>
          </p:cNvPr>
          <p:cNvSpPr txBox="1">
            <a:spLocks/>
          </p:cNvSpPr>
          <p:nvPr/>
        </p:nvSpPr>
        <p:spPr>
          <a:xfrm>
            <a:off x="628650" y="1171575"/>
            <a:ext cx="7281746" cy="2675379"/>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defTabSz="914400">
              <a:spcAft>
                <a:spcPts val="600"/>
              </a:spcAft>
            </a:pPr>
            <a:r>
              <a:rPr lang="en-US" sz="2000" dirty="0"/>
              <a:t>Managing CPU for robot applications is important</a:t>
            </a:r>
          </a:p>
          <a:p>
            <a:pPr indent="-228600" defTabSz="914400">
              <a:spcAft>
                <a:spcPts val="600"/>
              </a:spcAft>
            </a:pPr>
            <a:r>
              <a:rPr lang="en-US" sz="2000" dirty="0"/>
              <a:t>Discussed challenges in automating CPU scheduling</a:t>
            </a:r>
          </a:p>
          <a:p>
            <a:pPr indent="-228600" defTabSz="914400">
              <a:spcAft>
                <a:spcPts val="600"/>
              </a:spcAft>
            </a:pPr>
            <a:r>
              <a:rPr lang="en-US" sz="2000" dirty="0"/>
              <a:t>Built Catan that manages CPU given application requirements</a:t>
            </a:r>
          </a:p>
          <a:p>
            <a:pPr indent="-228600" defTabSz="914400">
              <a:spcAft>
                <a:spcPts val="600"/>
              </a:spcAft>
            </a:pPr>
            <a:r>
              <a:rPr lang="en-US" sz="2000" dirty="0"/>
              <a:t>Catan achieves ~8x lower collisions and </a:t>
            </a:r>
            <a:r>
              <a:rPr lang="en-US" sz="2000" dirty="0" err="1"/>
              <a:t>upto</a:t>
            </a:r>
            <a:r>
              <a:rPr lang="en-US" sz="2000" dirty="0"/>
              <a:t> 9x lower odometry staleness for Nav2d than the hand-tuned configuration</a:t>
            </a:r>
          </a:p>
        </p:txBody>
      </p:sp>
    </p:spTree>
    <p:extLst>
      <p:ext uri="{BB962C8B-B14F-4D97-AF65-F5344CB8AC3E}">
        <p14:creationId xmlns:p14="http://schemas.microsoft.com/office/powerpoint/2010/main" val="361430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down)">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down)">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down)">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21CEC70-A91B-4C9D-84FB-0D175BA0168B}"/>
              </a:ext>
            </a:extLst>
          </p:cNvPr>
          <p:cNvSpPr>
            <a:spLocks noGrp="1"/>
          </p:cNvSpPr>
          <p:nvPr>
            <p:ph type="ctrTitle"/>
          </p:nvPr>
        </p:nvSpPr>
        <p:spPr/>
        <p:txBody>
          <a:bodyPr/>
          <a:lstStyle/>
          <a:p>
            <a:r>
              <a:rPr kumimoji="1" lang="en-US" altLang="ja-JP" dirty="0"/>
              <a:t>Thankyou!</a:t>
            </a:r>
            <a:br>
              <a:rPr kumimoji="1" lang="en-US" altLang="ja-JP" dirty="0"/>
            </a:br>
            <a:r>
              <a:rPr kumimoji="1" lang="en-US" altLang="ja-JP" sz="3600" dirty="0"/>
              <a:t>Questions?</a:t>
            </a:r>
            <a:endParaRPr kumimoji="1" lang="ja-JP" altLang="en-US" sz="3600" dirty="0"/>
          </a:p>
        </p:txBody>
      </p:sp>
      <p:sp>
        <p:nvSpPr>
          <p:cNvPr id="6" name="字幕 5">
            <a:extLst>
              <a:ext uri="{FF2B5EF4-FFF2-40B4-BE49-F238E27FC236}">
                <a16:creationId xmlns:a16="http://schemas.microsoft.com/office/drawing/2014/main" id="{44F47175-4E5D-4ED7-A925-0176B8ABFD58}"/>
              </a:ext>
            </a:extLst>
          </p:cNvPr>
          <p:cNvSpPr>
            <a:spLocks noGrp="1"/>
          </p:cNvSpPr>
          <p:nvPr>
            <p:ph type="subTitle" idx="1"/>
          </p:nvPr>
        </p:nvSpPr>
        <p:spPr/>
        <p:txBody>
          <a:bodyPr>
            <a:normAutofit fontScale="85000" lnSpcReduction="10000"/>
          </a:bodyPr>
          <a:lstStyle/>
          <a:p>
            <a:r>
              <a:rPr kumimoji="1" lang="en-US" altLang="ja-JP" dirty="0"/>
              <a:t>IEEE/RSJ International Conference on Intelligent Robots and Systems</a:t>
            </a:r>
          </a:p>
        </p:txBody>
      </p:sp>
      <p:sp>
        <p:nvSpPr>
          <p:cNvPr id="4" name="スライド番号プレースホルダー 3">
            <a:extLst>
              <a:ext uri="{FF2B5EF4-FFF2-40B4-BE49-F238E27FC236}">
                <a16:creationId xmlns:a16="http://schemas.microsoft.com/office/drawing/2014/main" id="{9EA4A589-B44E-45DA-99B7-C0A231C86404}"/>
              </a:ext>
            </a:extLst>
          </p:cNvPr>
          <p:cNvSpPr>
            <a:spLocks noGrp="1"/>
          </p:cNvSpPr>
          <p:nvPr>
            <p:ph type="sldNum" sz="quarter" idx="4294967295"/>
          </p:nvPr>
        </p:nvSpPr>
        <p:spPr>
          <a:xfrm>
            <a:off x="7086600" y="4767263"/>
            <a:ext cx="2057400" cy="273844"/>
          </a:xfrm>
        </p:spPr>
        <p:txBody>
          <a:bodyPr/>
          <a:lstStyle/>
          <a:p>
            <a:pPr defTabSz="685800"/>
            <a:fld id="{E8ED25DC-E166-554F-BCD9-3FA8AEAE4EAB}" type="slidenum">
              <a:rPr lang="en-US">
                <a:solidFill>
                  <a:srgbClr val="A683D3"/>
                </a:solidFill>
              </a:rPr>
              <a:pPr defTabSz="685800"/>
              <a:t>25</a:t>
            </a:fld>
            <a:endParaRPr lang="en-US" dirty="0">
              <a:solidFill>
                <a:srgbClr val="A683D3"/>
              </a:solidFill>
            </a:endParaRPr>
          </a:p>
        </p:txBody>
      </p:sp>
    </p:spTree>
    <p:extLst>
      <p:ext uri="{BB962C8B-B14F-4D97-AF65-F5344CB8AC3E}">
        <p14:creationId xmlns:p14="http://schemas.microsoft.com/office/powerpoint/2010/main" val="88878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lstStyle/>
          <a:p>
            <a:r>
              <a:rPr lang="en-US" dirty="0">
                <a:solidFill>
                  <a:srgbClr val="5F3F5A"/>
                </a:solidFill>
              </a:rPr>
              <a:t>Robots run complex applications</a:t>
            </a:r>
          </a:p>
        </p:txBody>
      </p:sp>
      <p:sp>
        <p:nvSpPr>
          <p:cNvPr id="3" name="Content Placeholder 2">
            <a:extLst>
              <a:ext uri="{FF2B5EF4-FFF2-40B4-BE49-F238E27FC236}">
                <a16:creationId xmlns:a16="http://schemas.microsoft.com/office/drawing/2014/main" id="{A583F40F-6C86-EC46-A253-FC79565BA630}"/>
              </a:ext>
            </a:extLst>
          </p:cNvPr>
          <p:cNvSpPr>
            <a:spLocks noGrp="1"/>
          </p:cNvSpPr>
          <p:nvPr>
            <p:ph idx="1"/>
          </p:nvPr>
        </p:nvSpPr>
        <p:spPr/>
        <p:txBody>
          <a:bodyPr/>
          <a:lstStyle/>
          <a:p>
            <a:pPr marL="0" indent="0">
              <a:buNone/>
            </a:pPr>
            <a:r>
              <a:rPr lang="en-US" sz="2400" dirty="0"/>
              <a:t>Example: Nav2d</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defTabSz="685800"/>
            <a:fld id="{E8ED25DC-E166-554F-BCD9-3FA8AEAE4EAB}" type="slidenum">
              <a:rPr lang="en-US">
                <a:solidFill>
                  <a:srgbClr val="A683D3"/>
                </a:solidFill>
              </a:rPr>
              <a:pPr defTabSz="685800"/>
              <a:t>3</a:t>
            </a:fld>
            <a:endParaRPr lang="en-US">
              <a:solidFill>
                <a:srgbClr val="A683D3"/>
              </a:solidFill>
            </a:endParaRPr>
          </a:p>
        </p:txBody>
      </p:sp>
      <p:pic>
        <p:nvPicPr>
          <p:cNvPr id="6" name="Picture 5">
            <a:extLst>
              <a:ext uri="{FF2B5EF4-FFF2-40B4-BE49-F238E27FC236}">
                <a16:creationId xmlns:a16="http://schemas.microsoft.com/office/drawing/2014/main" id="{7CABB974-C4C3-5D63-36EA-F6F6AA4146A9}"/>
              </a:ext>
            </a:extLst>
          </p:cNvPr>
          <p:cNvPicPr>
            <a:picLocks noChangeAspect="1"/>
          </p:cNvPicPr>
          <p:nvPr/>
        </p:nvPicPr>
        <p:blipFill>
          <a:blip r:embed="rId3"/>
          <a:stretch>
            <a:fillRect/>
          </a:stretch>
        </p:blipFill>
        <p:spPr>
          <a:xfrm>
            <a:off x="0" y="2349206"/>
            <a:ext cx="9144000" cy="2051344"/>
          </a:xfrm>
          <a:prstGeom prst="rect">
            <a:avLst/>
          </a:prstGeom>
        </p:spPr>
      </p:pic>
    </p:spTree>
    <p:extLst>
      <p:ext uri="{BB962C8B-B14F-4D97-AF65-F5344CB8AC3E}">
        <p14:creationId xmlns:p14="http://schemas.microsoft.com/office/powerpoint/2010/main" val="390133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lstStyle/>
          <a:p>
            <a:r>
              <a:rPr lang="en-US" dirty="0">
                <a:solidFill>
                  <a:srgbClr val="5F3F5A"/>
                </a:solidFill>
              </a:rPr>
              <a:t>Robots run complex applications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8" name="TextBox 7">
            <a:extLst>
              <a:ext uri="{FF2B5EF4-FFF2-40B4-BE49-F238E27FC236}">
                <a16:creationId xmlns:a16="http://schemas.microsoft.com/office/drawing/2014/main" id="{D3F0460C-F6F1-A540-863E-CC21BF9B67B7}"/>
              </a:ext>
            </a:extLst>
          </p:cNvPr>
          <p:cNvSpPr txBox="1"/>
          <p:nvPr/>
        </p:nvSpPr>
        <p:spPr>
          <a:xfrm>
            <a:off x="733780" y="1507011"/>
            <a:ext cx="18029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Local Mapping</a:t>
            </a:r>
          </a:p>
        </p:txBody>
      </p:sp>
      <p:pic>
        <p:nvPicPr>
          <p:cNvPr id="9" name="Picture 8">
            <a:extLst>
              <a:ext uri="{FF2B5EF4-FFF2-40B4-BE49-F238E27FC236}">
                <a16:creationId xmlns:a16="http://schemas.microsoft.com/office/drawing/2014/main" id="{58F1C12C-7D6F-81C0-FA7A-FA569B1C9EAC}"/>
              </a:ext>
            </a:extLst>
          </p:cNvPr>
          <p:cNvPicPr>
            <a:picLocks noChangeAspect="1"/>
          </p:cNvPicPr>
          <p:nvPr/>
        </p:nvPicPr>
        <p:blipFill>
          <a:blip r:embed="rId3"/>
          <a:stretch>
            <a:fillRect/>
          </a:stretch>
        </p:blipFill>
        <p:spPr>
          <a:xfrm>
            <a:off x="435549" y="2590800"/>
            <a:ext cx="8272902" cy="1743192"/>
          </a:xfrm>
          <a:prstGeom prst="rect">
            <a:avLst/>
          </a:prstGeom>
        </p:spPr>
      </p:pic>
    </p:spTree>
    <p:extLst>
      <p:ext uri="{BB962C8B-B14F-4D97-AF65-F5344CB8AC3E}">
        <p14:creationId xmlns:p14="http://schemas.microsoft.com/office/powerpoint/2010/main" val="2897905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lstStyle/>
          <a:p>
            <a:r>
              <a:rPr lang="en-US" dirty="0">
                <a:solidFill>
                  <a:srgbClr val="5F3F5A"/>
                </a:solidFill>
              </a:rPr>
              <a:t>Robots run complex applications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8" name="TextBox 7">
            <a:extLst>
              <a:ext uri="{FF2B5EF4-FFF2-40B4-BE49-F238E27FC236}">
                <a16:creationId xmlns:a16="http://schemas.microsoft.com/office/drawing/2014/main" id="{D3F0460C-F6F1-A540-863E-CC21BF9B67B7}"/>
              </a:ext>
            </a:extLst>
          </p:cNvPr>
          <p:cNvSpPr txBox="1"/>
          <p:nvPr/>
        </p:nvSpPr>
        <p:spPr>
          <a:xfrm>
            <a:off x="733780" y="1507011"/>
            <a:ext cx="18029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Local Mapping</a:t>
            </a:r>
          </a:p>
        </p:txBody>
      </p:sp>
      <p:pic>
        <p:nvPicPr>
          <p:cNvPr id="3" name="Picture 2">
            <a:extLst>
              <a:ext uri="{FF2B5EF4-FFF2-40B4-BE49-F238E27FC236}">
                <a16:creationId xmlns:a16="http://schemas.microsoft.com/office/drawing/2014/main" id="{CD7C60B5-33F8-AF9A-ED7E-114159ED773B}"/>
              </a:ext>
            </a:extLst>
          </p:cNvPr>
          <p:cNvPicPr>
            <a:picLocks noChangeAspect="1"/>
          </p:cNvPicPr>
          <p:nvPr/>
        </p:nvPicPr>
        <p:blipFill>
          <a:blip r:embed="rId3"/>
          <a:stretch>
            <a:fillRect/>
          </a:stretch>
        </p:blipFill>
        <p:spPr>
          <a:xfrm>
            <a:off x="434340" y="2571750"/>
            <a:ext cx="8275320" cy="1796758"/>
          </a:xfrm>
          <a:prstGeom prst="rect">
            <a:avLst/>
          </a:prstGeom>
        </p:spPr>
      </p:pic>
      <p:sp>
        <p:nvSpPr>
          <p:cNvPr id="5" name="TextBox 4">
            <a:extLst>
              <a:ext uri="{FF2B5EF4-FFF2-40B4-BE49-F238E27FC236}">
                <a16:creationId xmlns:a16="http://schemas.microsoft.com/office/drawing/2014/main" id="{06B29891-E4C0-A100-1CBD-DC4D70D23855}"/>
              </a:ext>
            </a:extLst>
          </p:cNvPr>
          <p:cNvSpPr txBox="1"/>
          <p:nvPr/>
        </p:nvSpPr>
        <p:spPr>
          <a:xfrm>
            <a:off x="3198736" y="1368511"/>
            <a:ext cx="2205634" cy="923330"/>
          </a:xfrm>
          <a:prstGeom prst="rect">
            <a:avLst/>
          </a:prstGeom>
          <a:noFill/>
        </p:spPr>
        <p:txBody>
          <a:bodyPr wrap="square" rtlCol="0">
            <a:spAutoFit/>
          </a:bodyPr>
          <a:lstStyle/>
          <a:p>
            <a:pPr algn="ctr"/>
            <a:r>
              <a:rPr lang="en-US" dirty="0">
                <a:latin typeface="Montserrat" panose="00000500000000000000" pitchFamily="2" charset="0"/>
              </a:rPr>
              <a:t>Global Localization &amp;  Mapping</a:t>
            </a:r>
          </a:p>
        </p:txBody>
      </p:sp>
    </p:spTree>
    <p:extLst>
      <p:ext uri="{BB962C8B-B14F-4D97-AF65-F5344CB8AC3E}">
        <p14:creationId xmlns:p14="http://schemas.microsoft.com/office/powerpoint/2010/main" val="45472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lstStyle/>
          <a:p>
            <a:r>
              <a:rPr lang="en-US" dirty="0">
                <a:solidFill>
                  <a:srgbClr val="5F3F5A"/>
                </a:solidFill>
              </a:rPr>
              <a:t>Robots run complex applications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8" name="TextBox 7">
            <a:extLst>
              <a:ext uri="{FF2B5EF4-FFF2-40B4-BE49-F238E27FC236}">
                <a16:creationId xmlns:a16="http://schemas.microsoft.com/office/drawing/2014/main" id="{D3F0460C-F6F1-A540-863E-CC21BF9B67B7}"/>
              </a:ext>
            </a:extLst>
          </p:cNvPr>
          <p:cNvSpPr txBox="1"/>
          <p:nvPr/>
        </p:nvSpPr>
        <p:spPr>
          <a:xfrm>
            <a:off x="733780" y="1507011"/>
            <a:ext cx="18029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Local Mapping</a:t>
            </a:r>
          </a:p>
        </p:txBody>
      </p:sp>
      <p:sp>
        <p:nvSpPr>
          <p:cNvPr id="5" name="TextBox 4">
            <a:extLst>
              <a:ext uri="{FF2B5EF4-FFF2-40B4-BE49-F238E27FC236}">
                <a16:creationId xmlns:a16="http://schemas.microsoft.com/office/drawing/2014/main" id="{06B29891-E4C0-A100-1CBD-DC4D70D23855}"/>
              </a:ext>
            </a:extLst>
          </p:cNvPr>
          <p:cNvSpPr txBox="1"/>
          <p:nvPr/>
        </p:nvSpPr>
        <p:spPr>
          <a:xfrm>
            <a:off x="3198736" y="1368511"/>
            <a:ext cx="220563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F3F59"/>
                </a:solidFill>
                <a:effectLst/>
                <a:uLnTx/>
                <a:uFillTx/>
                <a:latin typeface="Montserrat" panose="00000500000000000000" pitchFamily="2" charset="0"/>
                <a:ea typeface="+mn-ea"/>
                <a:cs typeface="+mn-cs"/>
              </a:rPr>
              <a:t>Global Localization &amp;  Mapping</a:t>
            </a:r>
          </a:p>
        </p:txBody>
      </p:sp>
      <p:sp>
        <p:nvSpPr>
          <p:cNvPr id="6" name="TextBox 5">
            <a:extLst>
              <a:ext uri="{FF2B5EF4-FFF2-40B4-BE49-F238E27FC236}">
                <a16:creationId xmlns:a16="http://schemas.microsoft.com/office/drawing/2014/main" id="{BC525E13-E72E-8E6E-537B-48B7C20E5250}"/>
              </a:ext>
            </a:extLst>
          </p:cNvPr>
          <p:cNvSpPr txBox="1"/>
          <p:nvPr/>
        </p:nvSpPr>
        <p:spPr>
          <a:xfrm>
            <a:off x="6457950" y="1645510"/>
            <a:ext cx="1952270" cy="369332"/>
          </a:xfrm>
          <a:prstGeom prst="rect">
            <a:avLst/>
          </a:prstGeom>
          <a:noFill/>
        </p:spPr>
        <p:txBody>
          <a:bodyPr wrap="square" rtlCol="0">
            <a:spAutoFit/>
          </a:bodyPr>
          <a:lstStyle/>
          <a:p>
            <a:r>
              <a:rPr lang="en-US" dirty="0">
                <a:latin typeface="Montserrat" panose="00000500000000000000" pitchFamily="2" charset="0"/>
              </a:rPr>
              <a:t>Path planning</a:t>
            </a:r>
          </a:p>
        </p:txBody>
      </p:sp>
      <p:pic>
        <p:nvPicPr>
          <p:cNvPr id="7" name="Picture 6">
            <a:extLst>
              <a:ext uri="{FF2B5EF4-FFF2-40B4-BE49-F238E27FC236}">
                <a16:creationId xmlns:a16="http://schemas.microsoft.com/office/drawing/2014/main" id="{D5867231-060D-12F1-1BAC-3CC82F01B1B0}"/>
              </a:ext>
            </a:extLst>
          </p:cNvPr>
          <p:cNvPicPr>
            <a:picLocks noChangeAspect="1"/>
          </p:cNvPicPr>
          <p:nvPr/>
        </p:nvPicPr>
        <p:blipFill>
          <a:blip r:embed="rId3"/>
          <a:stretch>
            <a:fillRect/>
          </a:stretch>
        </p:blipFill>
        <p:spPr>
          <a:xfrm>
            <a:off x="434340" y="2577746"/>
            <a:ext cx="8275320" cy="1779012"/>
          </a:xfrm>
          <a:prstGeom prst="rect">
            <a:avLst/>
          </a:prstGeom>
        </p:spPr>
      </p:pic>
    </p:spTree>
    <p:extLst>
      <p:ext uri="{BB962C8B-B14F-4D97-AF65-F5344CB8AC3E}">
        <p14:creationId xmlns:p14="http://schemas.microsoft.com/office/powerpoint/2010/main" val="167026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fontScale="90000"/>
          </a:bodyPr>
          <a:lstStyle/>
          <a:p>
            <a:r>
              <a:rPr lang="en-US" dirty="0">
                <a:solidFill>
                  <a:srgbClr val="5F3F5A"/>
                </a:solidFill>
              </a:rPr>
              <a:t>The need to manage CPU resources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263228" y="13079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00" defTabSz="914400">
              <a:spcBef>
                <a:spcPts val="0"/>
              </a:spcBef>
              <a:spcAft>
                <a:spcPts val="600"/>
              </a:spcAft>
            </a:pPr>
            <a:r>
              <a:rPr lang="en-US" sz="2000" dirty="0"/>
              <a:t>Tasks (nodes) can be run at different rates</a:t>
            </a:r>
          </a:p>
          <a:p>
            <a:pPr marL="571500" defTabSz="914400">
              <a:spcBef>
                <a:spcPts val="0"/>
              </a:spcBef>
              <a:spcAft>
                <a:spcPts val="600"/>
              </a:spcAft>
            </a:pPr>
            <a:r>
              <a:rPr lang="en-US" sz="2000" dirty="0"/>
              <a:t>Ideally, run all tasks on separate cores at very high rate</a:t>
            </a:r>
          </a:p>
          <a:p>
            <a:pPr marL="571500" defTabSz="914400">
              <a:spcBef>
                <a:spcPts val="0"/>
              </a:spcBef>
              <a:spcAft>
                <a:spcPts val="600"/>
              </a:spcAft>
            </a:pPr>
            <a:r>
              <a:rPr lang="en-US" sz="2000" dirty="0"/>
              <a:t>But, not enough CPU resources</a:t>
            </a:r>
            <a:endParaRPr lang="en-US" sz="1700" dirty="0"/>
          </a:p>
          <a:p>
            <a:pPr marL="1028700" lvl="1" defTabSz="914400">
              <a:spcAft>
                <a:spcPts val="600"/>
              </a:spcAft>
            </a:pPr>
            <a:endParaRPr lang="en-US" sz="1700" dirty="0"/>
          </a:p>
        </p:txBody>
      </p:sp>
      <p:pic>
        <p:nvPicPr>
          <p:cNvPr id="9" name="Picture 8">
            <a:extLst>
              <a:ext uri="{FF2B5EF4-FFF2-40B4-BE49-F238E27FC236}">
                <a16:creationId xmlns:a16="http://schemas.microsoft.com/office/drawing/2014/main" id="{DC677802-1AA9-9C16-1EFE-7BF09D9BA452}"/>
              </a:ext>
            </a:extLst>
          </p:cNvPr>
          <p:cNvPicPr>
            <a:picLocks noChangeAspect="1"/>
          </p:cNvPicPr>
          <p:nvPr/>
        </p:nvPicPr>
        <p:blipFill>
          <a:blip r:embed="rId3"/>
          <a:stretch>
            <a:fillRect/>
          </a:stretch>
        </p:blipFill>
        <p:spPr>
          <a:xfrm>
            <a:off x="205361" y="2659011"/>
            <a:ext cx="8733277" cy="1828958"/>
          </a:xfrm>
          <a:prstGeom prst="rect">
            <a:avLst/>
          </a:prstGeom>
        </p:spPr>
      </p:pic>
    </p:spTree>
    <p:extLst>
      <p:ext uri="{BB962C8B-B14F-4D97-AF65-F5344CB8AC3E}">
        <p14:creationId xmlns:p14="http://schemas.microsoft.com/office/powerpoint/2010/main" val="32315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fontScale="90000"/>
          </a:bodyPr>
          <a:lstStyle/>
          <a:p>
            <a:r>
              <a:rPr lang="en-US" dirty="0">
                <a:solidFill>
                  <a:srgbClr val="5F3F5A"/>
                </a:solidFill>
              </a:rPr>
              <a:t>The need to manage CPU resources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0" indent="0" defTabSz="914400">
              <a:spcBef>
                <a:spcPts val="0"/>
              </a:spcBef>
              <a:spcAft>
                <a:spcPts val="600"/>
              </a:spcAft>
              <a:buNone/>
            </a:pPr>
            <a:r>
              <a:rPr lang="en-US" sz="2000" dirty="0"/>
              <a:t>Need to tradeoff CPU resources among nodes. But How? </a:t>
            </a:r>
          </a:p>
          <a:p>
            <a:pPr marL="571500" lvl="0" defTabSz="914400">
              <a:spcBef>
                <a:spcPts val="0"/>
              </a:spcBef>
              <a:spcAft>
                <a:spcPts val="600"/>
              </a:spcAft>
            </a:pPr>
            <a:r>
              <a:rPr lang="en-US" sz="2000" dirty="0"/>
              <a:t>Local Mapper at low rate =&gt; </a:t>
            </a:r>
            <a:r>
              <a:rPr lang="en-US" sz="2000" dirty="0">
                <a:solidFill>
                  <a:schemeClr val="accent2">
                    <a:lumMod val="75000"/>
                  </a:schemeClr>
                </a:solidFill>
              </a:rPr>
              <a:t>Collisions</a:t>
            </a:r>
          </a:p>
          <a:p>
            <a:pPr marL="571500" lvl="0" defTabSz="914400">
              <a:spcBef>
                <a:spcPts val="0"/>
              </a:spcBef>
              <a:spcAft>
                <a:spcPts val="600"/>
              </a:spcAft>
            </a:pPr>
            <a:r>
              <a:rPr lang="en-US" sz="2000" dirty="0"/>
              <a:t>Less CPU to Global Localization &amp; Mapping =&gt; </a:t>
            </a:r>
            <a:r>
              <a:rPr lang="en-US" sz="2000" dirty="0">
                <a:solidFill>
                  <a:schemeClr val="accent2">
                    <a:lumMod val="75000"/>
                  </a:schemeClr>
                </a:solidFill>
              </a:rPr>
              <a:t>Unsafe trajectories</a:t>
            </a:r>
          </a:p>
          <a:p>
            <a:pPr marL="571500" lvl="0" defTabSz="914400">
              <a:spcBef>
                <a:spcPts val="0"/>
              </a:spcBef>
              <a:spcAft>
                <a:spcPts val="600"/>
              </a:spcAft>
            </a:pPr>
            <a:r>
              <a:rPr lang="en-US" sz="2000" dirty="0"/>
              <a:t>Less CPU to Planning =&gt; </a:t>
            </a:r>
            <a:r>
              <a:rPr lang="en-US" sz="2000" dirty="0">
                <a:solidFill>
                  <a:schemeClr val="accent2">
                    <a:lumMod val="75000"/>
                  </a:schemeClr>
                </a:solidFill>
              </a:rPr>
              <a:t>Slow exploration</a:t>
            </a:r>
          </a:p>
        </p:txBody>
      </p:sp>
    </p:spTree>
    <p:extLst>
      <p:ext uri="{BB962C8B-B14F-4D97-AF65-F5344CB8AC3E}">
        <p14:creationId xmlns:p14="http://schemas.microsoft.com/office/powerpoint/2010/main" val="352932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338A-EC77-F34D-965F-5B4F6267552D}"/>
              </a:ext>
            </a:extLst>
          </p:cNvPr>
          <p:cNvSpPr>
            <a:spLocks noGrp="1"/>
          </p:cNvSpPr>
          <p:nvPr>
            <p:ph type="title"/>
          </p:nvPr>
        </p:nvSpPr>
        <p:spPr/>
        <p:txBody>
          <a:bodyPr>
            <a:normAutofit fontScale="90000"/>
          </a:bodyPr>
          <a:lstStyle/>
          <a:p>
            <a:r>
              <a:rPr lang="en-US" dirty="0">
                <a:solidFill>
                  <a:srgbClr val="5F3F5A"/>
                </a:solidFill>
              </a:rPr>
              <a:t>Need to manage CPU resources based on application goals</a:t>
            </a:r>
          </a:p>
        </p:txBody>
      </p:sp>
      <p:sp>
        <p:nvSpPr>
          <p:cNvPr id="4" name="Slide Number Placeholder 3">
            <a:extLst>
              <a:ext uri="{FF2B5EF4-FFF2-40B4-BE49-F238E27FC236}">
                <a16:creationId xmlns:a16="http://schemas.microsoft.com/office/drawing/2014/main" id="{A35D6EBB-6BAF-6540-B046-DE39392DDE3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ED25DC-E166-554F-BCD9-3FA8AEAE4EAB}" type="slidenum">
              <a:rPr kumimoji="0" lang="en-US" sz="900" b="0" i="0" u="none" strike="noStrike" kern="1200" cap="none" spc="0" normalizeH="0" baseline="0" noProof="0">
                <a:ln>
                  <a:noFill/>
                </a:ln>
                <a:solidFill>
                  <a:srgbClr val="A683D3"/>
                </a:solidFill>
                <a:effectLst/>
                <a:uLnTx/>
                <a:uFillTx/>
                <a:latin typeface="Montserrat" pitchFamily="2"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A683D3"/>
              </a:solidFill>
              <a:effectLst/>
              <a:uLnTx/>
              <a:uFillTx/>
              <a:latin typeface="Montserrat" pitchFamily="2" charset="77"/>
              <a:ea typeface="+mn-ea"/>
              <a:cs typeface="+mn-cs"/>
            </a:endParaRPr>
          </a:p>
        </p:txBody>
      </p:sp>
      <p:sp>
        <p:nvSpPr>
          <p:cNvPr id="3" name="Google Shape;116;p18">
            <a:extLst>
              <a:ext uri="{FF2B5EF4-FFF2-40B4-BE49-F238E27FC236}">
                <a16:creationId xmlns:a16="http://schemas.microsoft.com/office/drawing/2014/main" id="{2FB13C7C-3449-D17A-64C5-72A4DC7AFD15}"/>
              </a:ext>
            </a:extLst>
          </p:cNvPr>
          <p:cNvSpPr txBox="1">
            <a:spLocks/>
          </p:cNvSpPr>
          <p:nvPr/>
        </p:nvSpPr>
        <p:spPr>
          <a:xfrm>
            <a:off x="482303" y="1346097"/>
            <a:ext cx="7956847" cy="2625828"/>
          </a:xfrm>
          <a:prstGeom prst="rect">
            <a:avLst/>
          </a:prstGeom>
        </p:spPr>
        <p:txBody>
          <a:bodyPr spcFirstLastPara="1" vert="horz" lIns="91440" tIns="45720" rIns="91440" bIns="45720" rtlCol="0"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ontserra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0" indent="0" defTabSz="914400">
              <a:spcBef>
                <a:spcPts val="0"/>
              </a:spcBef>
              <a:spcAft>
                <a:spcPts val="600"/>
              </a:spcAft>
              <a:buNone/>
            </a:pPr>
            <a:r>
              <a:rPr lang="en-US" sz="2000" dirty="0"/>
              <a:t>Important to manage CPU resources so as to meet application goals: </a:t>
            </a:r>
          </a:p>
          <a:p>
            <a:pPr lvl="1" indent="-228600" defTabSz="914400">
              <a:spcBef>
                <a:spcPts val="0"/>
              </a:spcBef>
              <a:spcAft>
                <a:spcPts val="600"/>
              </a:spcAft>
            </a:pPr>
            <a:r>
              <a:rPr lang="en-US" dirty="0"/>
              <a:t>Avoid collisions</a:t>
            </a:r>
          </a:p>
          <a:p>
            <a:pPr lvl="1" indent="-228600" defTabSz="914400">
              <a:spcBef>
                <a:spcPts val="0"/>
              </a:spcBef>
              <a:spcAft>
                <a:spcPts val="600"/>
              </a:spcAft>
            </a:pPr>
            <a:r>
              <a:rPr lang="en-US" dirty="0"/>
              <a:t>Plan trajectories correctly</a:t>
            </a:r>
          </a:p>
          <a:p>
            <a:pPr lvl="1" indent="-228600" defTabSz="914400">
              <a:spcBef>
                <a:spcPts val="0"/>
              </a:spcBef>
              <a:spcAft>
                <a:spcPts val="600"/>
              </a:spcAft>
            </a:pPr>
            <a:r>
              <a:rPr lang="en-US" dirty="0"/>
              <a:t>Complete exploration quickly</a:t>
            </a:r>
          </a:p>
        </p:txBody>
      </p:sp>
      <p:pic>
        <p:nvPicPr>
          <p:cNvPr id="5" name="Picture 4">
            <a:extLst>
              <a:ext uri="{FF2B5EF4-FFF2-40B4-BE49-F238E27FC236}">
                <a16:creationId xmlns:a16="http://schemas.microsoft.com/office/drawing/2014/main" id="{D1E9F611-D0A2-67B4-A703-1E3B5F1F8B67}"/>
              </a:ext>
            </a:extLst>
          </p:cNvPr>
          <p:cNvPicPr>
            <a:picLocks noChangeAspect="1"/>
          </p:cNvPicPr>
          <p:nvPr/>
        </p:nvPicPr>
        <p:blipFill>
          <a:blip r:embed="rId3"/>
          <a:stretch>
            <a:fillRect/>
          </a:stretch>
        </p:blipFill>
        <p:spPr>
          <a:xfrm>
            <a:off x="946447" y="2912857"/>
            <a:ext cx="7715250" cy="1730821"/>
          </a:xfrm>
          <a:prstGeom prst="rect">
            <a:avLst/>
          </a:prstGeom>
        </p:spPr>
      </p:pic>
    </p:spTree>
    <p:extLst>
      <p:ext uri="{BB962C8B-B14F-4D97-AF65-F5344CB8AC3E}">
        <p14:creationId xmlns:p14="http://schemas.microsoft.com/office/powerpoint/2010/main" val="250747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Office Theme">
  <a:themeElements>
    <a:clrScheme name="ユーザー定義 1">
      <a:dk1>
        <a:srgbClr val="5F3F59"/>
      </a:dk1>
      <a:lt1>
        <a:srgbClr val="FFFFFF"/>
      </a:lt1>
      <a:dk2>
        <a:srgbClr val="490056"/>
      </a:dk2>
      <a:lt2>
        <a:srgbClr val="E8DDF4"/>
      </a:lt2>
      <a:accent1>
        <a:srgbClr val="A683D3"/>
      </a:accent1>
      <a:accent2>
        <a:srgbClr val="FF0000"/>
      </a:accent2>
      <a:accent3>
        <a:srgbClr val="DBD4F4"/>
      </a:accent3>
      <a:accent4>
        <a:srgbClr val="EF9F00"/>
      </a:accent4>
      <a:accent5>
        <a:srgbClr val="581F5B"/>
      </a:accent5>
      <a:accent6>
        <a:srgbClr val="7F1F73"/>
      </a:accent6>
      <a:hlink>
        <a:srgbClr val="7E3082"/>
      </a:hlink>
      <a:folHlink>
        <a:srgbClr val="8A6EA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cra2022_deck_template" id="{AF82F896-2101-6C4F-8513-E3B9677B7CBD}" vid="{93B4429F-F8A0-5C44-9858-36D870FB31C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5011</TotalTime>
  <Words>2003</Words>
  <Application>Microsoft Office PowerPoint</Application>
  <PresentationFormat>On-screen Show (16:9)</PresentationFormat>
  <Paragraphs>155</Paragraphs>
  <Slides>25</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Times New Roman</vt:lpstr>
      <vt:lpstr>Montserrat</vt:lpstr>
      <vt:lpstr>1_Office Theme</vt:lpstr>
      <vt:lpstr>On-Device CPU Scheduling for Robot Systems</vt:lpstr>
      <vt:lpstr>Robots have limited CPU resources</vt:lpstr>
      <vt:lpstr>Robots run complex applications</vt:lpstr>
      <vt:lpstr>Robots run complex applications</vt:lpstr>
      <vt:lpstr>Robots run complex applications</vt:lpstr>
      <vt:lpstr>Robots run complex applications</vt:lpstr>
      <vt:lpstr>The need to manage CPU resources</vt:lpstr>
      <vt:lpstr>The need to manage CPU resources</vt:lpstr>
      <vt:lpstr>Need to manage CPU resources based on application goals</vt:lpstr>
      <vt:lpstr>ROS Developers manually tune parameters today!</vt:lpstr>
      <vt:lpstr>Catan: Automating CPU Scheduling for Robotics</vt:lpstr>
      <vt:lpstr>Why is CPU Scheduling hard?</vt:lpstr>
      <vt:lpstr>Challenge 1: Co-optimizing Scheduling Dimensions</vt:lpstr>
      <vt:lpstr>Challenge 2: Handling variability in compute usage</vt:lpstr>
      <vt:lpstr>Challenge 3: Handling varying CPU availability</vt:lpstr>
      <vt:lpstr>Our contribution - Catan</vt:lpstr>
      <vt:lpstr>Catan Design</vt:lpstr>
      <vt:lpstr>Evaluation - Setup</vt:lpstr>
      <vt:lpstr>Evaluation - Setup</vt:lpstr>
      <vt:lpstr>Evaluation - Baseline</vt:lpstr>
      <vt:lpstr>Goal 1: Better Collision Avoidance</vt:lpstr>
      <vt:lpstr>Goal 2: Better Odometry Staleness</vt:lpstr>
      <vt:lpstr>More Results</vt:lpstr>
      <vt:lpstr>Conclusion</vt:lpstr>
      <vt:lpstr>Thankyou!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On-Device CPU Scheduling for Robot Systems</dc:title>
  <cp:lastModifiedBy>Aditi Partap</cp:lastModifiedBy>
  <cp:revision>86</cp:revision>
  <dcterms:modified xsi:type="dcterms:W3CDTF">2022-09-22T08:51:31Z</dcterms:modified>
</cp:coreProperties>
</file>